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5688" r:id="rId1"/>
  </p:sldMasterIdLst>
  <p:notesMasterIdLst>
    <p:notesMasterId r:id="rId52"/>
  </p:notesMasterIdLst>
  <p:sldIdLst>
    <p:sldId id="256" r:id="rId2"/>
    <p:sldId id="258" r:id="rId3"/>
    <p:sldId id="259" r:id="rId4"/>
    <p:sldId id="343" r:id="rId5"/>
    <p:sldId id="371" r:id="rId6"/>
    <p:sldId id="342" r:id="rId7"/>
    <p:sldId id="353" r:id="rId8"/>
    <p:sldId id="351" r:id="rId9"/>
    <p:sldId id="352" r:id="rId10"/>
    <p:sldId id="344" r:id="rId11"/>
    <p:sldId id="270" r:id="rId12"/>
    <p:sldId id="348" r:id="rId13"/>
    <p:sldId id="349" r:id="rId14"/>
    <p:sldId id="355" r:id="rId15"/>
    <p:sldId id="357" r:id="rId16"/>
    <p:sldId id="358" r:id="rId17"/>
    <p:sldId id="362" r:id="rId18"/>
    <p:sldId id="364" r:id="rId19"/>
    <p:sldId id="366" r:id="rId20"/>
    <p:sldId id="367" r:id="rId21"/>
    <p:sldId id="368" r:id="rId22"/>
    <p:sldId id="369" r:id="rId23"/>
    <p:sldId id="372" r:id="rId24"/>
    <p:sldId id="347" r:id="rId25"/>
    <p:sldId id="354" r:id="rId26"/>
    <p:sldId id="315" r:id="rId27"/>
    <p:sldId id="317" r:id="rId28"/>
    <p:sldId id="318" r:id="rId29"/>
    <p:sldId id="319" r:id="rId30"/>
    <p:sldId id="320" r:id="rId31"/>
    <p:sldId id="272" r:id="rId32"/>
    <p:sldId id="276" r:id="rId33"/>
    <p:sldId id="323" r:id="rId34"/>
    <p:sldId id="327" r:id="rId35"/>
    <p:sldId id="292" r:id="rId36"/>
    <p:sldId id="328" r:id="rId37"/>
    <p:sldId id="329" r:id="rId38"/>
    <p:sldId id="330" r:id="rId39"/>
    <p:sldId id="271" r:id="rId40"/>
    <p:sldId id="332" r:id="rId41"/>
    <p:sldId id="334" r:id="rId42"/>
    <p:sldId id="325" r:id="rId43"/>
    <p:sldId id="324" r:id="rId44"/>
    <p:sldId id="335" r:id="rId45"/>
    <p:sldId id="336" r:id="rId46"/>
    <p:sldId id="339" r:id="rId47"/>
    <p:sldId id="340" r:id="rId48"/>
    <p:sldId id="311" r:id="rId49"/>
    <p:sldId id="268" r:id="rId50"/>
    <p:sldId id="29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82759" autoAdjust="0"/>
  </p:normalViewPr>
  <p:slideViewPr>
    <p:cSldViewPr>
      <p:cViewPr varScale="1">
        <p:scale>
          <a:sx n="96" d="100"/>
          <a:sy n="96" d="100"/>
        </p:scale>
        <p:origin x="-20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38"/>
    </p:cViewPr>
  </p:sorterViewPr>
  <p:notesViewPr>
    <p:cSldViewPr>
      <p:cViewPr varScale="1">
        <p:scale>
          <a:sx n="64" d="100"/>
          <a:sy n="64" d="100"/>
        </p:scale>
        <p:origin x="-3096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A14AD-B275-4501-80F7-4BA16FCEC374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9617A-1572-448A-B3E1-91A5A6A035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1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83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14500" y="4110335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Праздник, посвященный 110-летию </a:t>
            </a:r>
            <a:r>
              <a:rPr lang="ru-RU" dirty="0" err="1"/>
              <a:t>Е.А.Благининой</a:t>
            </a:r>
            <a:r>
              <a:rPr lang="ru-RU" dirty="0"/>
              <a:t> в </a:t>
            </a:r>
            <a:r>
              <a:rPr lang="ru-RU" dirty="0" err="1"/>
              <a:t>с.Яковлево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77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54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08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8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83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1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429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79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95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510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280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9617A-1572-448A-B3E1-91A5A6A035E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95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689" r:id="rId1"/>
    <p:sldLayoutId id="2147485690" r:id="rId2"/>
    <p:sldLayoutId id="2147485691" r:id="rId3"/>
    <p:sldLayoutId id="2147485692" r:id="rId4"/>
    <p:sldLayoutId id="2147485693" r:id="rId5"/>
    <p:sldLayoutId id="2147485694" r:id="rId6"/>
    <p:sldLayoutId id="2147485695" r:id="rId7"/>
    <p:sldLayoutId id="2147485696" r:id="rId8"/>
    <p:sldLayoutId id="2147485697" r:id="rId9"/>
    <p:sldLayoutId id="2147485698" r:id="rId10"/>
    <p:sldLayoutId id="21474856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8.wdp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8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9.png"/><Relationship Id="rId3" Type="http://schemas.microsoft.com/office/2007/relationships/hdphoto" Target="../media/hdphoto13.wdp"/><Relationship Id="rId7" Type="http://schemas.openxmlformats.org/officeDocument/2006/relationships/image" Target="../media/image36.jpeg"/><Relationship Id="rId12" Type="http://schemas.microsoft.com/office/2007/relationships/hdphoto" Target="../media/hdphoto1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38.jpeg"/><Relationship Id="rId5" Type="http://schemas.openxmlformats.org/officeDocument/2006/relationships/image" Target="../media/image35.jpeg"/><Relationship Id="rId10" Type="http://schemas.microsoft.com/office/2007/relationships/hdphoto" Target="../media/hdphoto16.wdp"/><Relationship Id="rId4" Type="http://schemas.openxmlformats.org/officeDocument/2006/relationships/image" Target="../media/image34.jpeg"/><Relationship Id="rId9" Type="http://schemas.openxmlformats.org/officeDocument/2006/relationships/image" Target="../media/image37.jpe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8.png"/><Relationship Id="rId10" Type="http://schemas.microsoft.com/office/2007/relationships/hdphoto" Target="../media/hdphoto21.wdp"/><Relationship Id="rId4" Type="http://schemas.openxmlformats.org/officeDocument/2006/relationships/image" Target="../media/image50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9.jpeg"/><Relationship Id="rId5" Type="http://schemas.microsoft.com/office/2007/relationships/hdphoto" Target="../media/hdphoto22.wdp"/><Relationship Id="rId15" Type="http://schemas.openxmlformats.org/officeDocument/2006/relationships/image" Target="../media/image63.jpeg"/><Relationship Id="rId10" Type="http://schemas.microsoft.com/office/2007/relationships/hdphoto" Target="../media/hdphoto24.wdp"/><Relationship Id="rId19" Type="http://schemas.microsoft.com/office/2007/relationships/hdphoto" Target="../media/hdphoto25.wdp"/><Relationship Id="rId4" Type="http://schemas.openxmlformats.org/officeDocument/2006/relationships/image" Target="../media/image56.jpeg"/><Relationship Id="rId9" Type="http://schemas.openxmlformats.org/officeDocument/2006/relationships/image" Target="../media/image58.jpeg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microsoft.com/office/2007/relationships/hdphoto" Target="../media/hdphoto26.wdp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microsoft.com/office/2007/relationships/hdphoto" Target="../media/hdphoto27.wdp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microsoft.com/office/2007/relationships/hdphoto" Target="../media/hdphoto29.wdp"/><Relationship Id="rId4" Type="http://schemas.openxmlformats.org/officeDocument/2006/relationships/image" Target="../media/image85.jpeg"/><Relationship Id="rId9" Type="http://schemas.microsoft.com/office/2007/relationships/hdphoto" Target="../media/hdphoto3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microsoft.com/office/2007/relationships/hdphoto" Target="../media/hdphoto33.wdp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microsoft.com/office/2007/relationships/hdphoto" Target="../media/hdphoto35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microsoft.com/office/2007/relationships/hdphoto" Target="../media/hdphoto37.wdp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image" Target="../media/image102.png"/><Relationship Id="rId16" Type="http://schemas.microsoft.com/office/2007/relationships/hdphoto" Target="../media/hdphoto36.wdp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19" Type="http://schemas.openxmlformats.org/officeDocument/2006/relationships/image" Target="../media/image117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3" Type="http://schemas.openxmlformats.org/officeDocument/2006/relationships/image" Target="../media/image119.jpeg"/><Relationship Id="rId7" Type="http://schemas.openxmlformats.org/officeDocument/2006/relationships/image" Target="../media/image121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9.wdp"/><Relationship Id="rId11" Type="http://schemas.openxmlformats.org/officeDocument/2006/relationships/image" Target="../media/image124.jpeg"/><Relationship Id="rId5" Type="http://schemas.openxmlformats.org/officeDocument/2006/relationships/image" Target="../media/image120.jpeg"/><Relationship Id="rId15" Type="http://schemas.openxmlformats.org/officeDocument/2006/relationships/image" Target="../media/image128.jpeg"/><Relationship Id="rId10" Type="http://schemas.openxmlformats.org/officeDocument/2006/relationships/image" Target="../media/image123.jpeg"/><Relationship Id="rId4" Type="http://schemas.microsoft.com/office/2007/relationships/hdphoto" Target="../media/hdphoto38.wdp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microsoft.com/office/2007/relationships/hdphoto" Target="../media/hdphoto41.wdp"/><Relationship Id="rId7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2.wdp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microsoft.com/office/2007/relationships/hdphoto" Target="../media/hdphoto44.wdp"/><Relationship Id="rId7" Type="http://schemas.microsoft.com/office/2007/relationships/hdphoto" Target="../media/hdphoto46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microsoft.com/office/2007/relationships/hdphoto" Target="../media/hdphoto45.wdp"/><Relationship Id="rId10" Type="http://schemas.microsoft.com/office/2007/relationships/hdphoto" Target="../media/hdphoto47.wdp"/><Relationship Id="rId4" Type="http://schemas.openxmlformats.org/officeDocument/2006/relationships/image" Target="../media/image137.png"/><Relationship Id="rId9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144.png"/><Relationship Id="rId10" Type="http://schemas.openxmlformats.org/officeDocument/2006/relationships/image" Target="../media/image147.jpeg"/><Relationship Id="rId4" Type="http://schemas.openxmlformats.org/officeDocument/2006/relationships/image" Target="../media/image143.png"/><Relationship Id="rId9" Type="http://schemas.microsoft.com/office/2007/relationships/hdphoto" Target="../media/hdphoto49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microsoft.com/office/2007/relationships/hdphoto" Target="../media/hdphoto54.wdp"/><Relationship Id="rId3" Type="http://schemas.openxmlformats.org/officeDocument/2006/relationships/image" Target="../media/image148.png"/><Relationship Id="rId7" Type="http://schemas.openxmlformats.org/officeDocument/2006/relationships/image" Target="../media/image150.jpe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11.xml"/><Relationship Id="rId16" Type="http://schemas.microsoft.com/office/2007/relationships/hdphoto" Target="../media/hdphoto55.wdp"/><Relationship Id="rId1" Type="http://schemas.openxmlformats.org/officeDocument/2006/relationships/slideLayout" Target="../slideLayouts/slideLayout4.xml"/><Relationship Id="rId6" Type="http://schemas.microsoft.com/office/2007/relationships/hdphoto" Target="../media/hdphoto51.wdp"/><Relationship Id="rId11" Type="http://schemas.openxmlformats.org/officeDocument/2006/relationships/image" Target="../media/image152.png"/><Relationship Id="rId5" Type="http://schemas.openxmlformats.org/officeDocument/2006/relationships/image" Target="../media/image149.png"/><Relationship Id="rId15" Type="http://schemas.openxmlformats.org/officeDocument/2006/relationships/image" Target="../media/image155.png"/><Relationship Id="rId10" Type="http://schemas.microsoft.com/office/2007/relationships/hdphoto" Target="../media/hdphoto53.wdp"/><Relationship Id="rId4" Type="http://schemas.microsoft.com/office/2007/relationships/hdphoto" Target="../media/hdphoto50.wdp"/><Relationship Id="rId9" Type="http://schemas.openxmlformats.org/officeDocument/2006/relationships/image" Target="../media/image151.jpeg"/><Relationship Id="rId1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7.wdp"/><Relationship Id="rId4" Type="http://schemas.openxmlformats.org/officeDocument/2006/relationships/image" Target="../media/image16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microsoft.com/office/2007/relationships/hdphoto" Target="../media/hdphoto58.wdp"/><Relationship Id="rId7" Type="http://schemas.openxmlformats.org/officeDocument/2006/relationships/image" Target="../media/image169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6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1.wdp"/><Relationship Id="rId4" Type="http://schemas.openxmlformats.org/officeDocument/2006/relationships/image" Target="../media/image177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3.wdp"/><Relationship Id="rId4" Type="http://schemas.openxmlformats.org/officeDocument/2006/relationships/image" Target="../media/image1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metod@buninlib.orel.ru" TargetMode="External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5.pn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microsoft.com/office/2007/relationships/hdphoto" Target="../media/hdphoto5.wdp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589240"/>
            <a:ext cx="8147248" cy="207314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/>
              <a:t>2013 год</a:t>
            </a:r>
            <a:endParaRPr lang="ru-RU" sz="2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556792"/>
            <a:ext cx="8352928" cy="3888432"/>
          </a:xfrm>
        </p:spPr>
        <p:txBody>
          <a:bodyPr anchor="ctr">
            <a:normAutofit fontScale="90000"/>
          </a:bodyPr>
          <a:lstStyle/>
          <a:p>
            <a:r>
              <a:rPr lang="ru-RU" sz="4000" i="1" spc="0" dirty="0" smtClean="0">
                <a:solidFill>
                  <a:schemeClr val="bg1"/>
                </a:solidFill>
              </a:rPr>
              <a:t>Ежегодный </a:t>
            </a:r>
            <a:br>
              <a:rPr lang="ru-RU" sz="4000" i="1" spc="0" dirty="0" smtClean="0">
                <a:solidFill>
                  <a:schemeClr val="bg1"/>
                </a:solidFill>
              </a:rPr>
            </a:br>
            <a:r>
              <a:rPr lang="ru-RU" sz="4000" i="1" spc="0" dirty="0" smtClean="0">
                <a:solidFill>
                  <a:schemeClr val="bg1"/>
                </a:solidFill>
              </a:rPr>
              <a:t>профессиональный конкурс</a:t>
            </a:r>
            <a:r>
              <a:rPr lang="ru-RU" sz="2700" i="1" spc="0" dirty="0" smtClean="0">
                <a:solidFill>
                  <a:schemeClr val="bg1"/>
                </a:solidFill>
              </a:rPr>
              <a:t/>
            </a:r>
            <a:br>
              <a:rPr lang="ru-RU" sz="2700" i="1" spc="0" dirty="0" smtClean="0">
                <a:solidFill>
                  <a:schemeClr val="bg1"/>
                </a:solidFill>
              </a:rPr>
            </a:br>
            <a:r>
              <a:rPr lang="ru-RU" sz="900" i="1" spc="0" dirty="0" smtClean="0">
                <a:solidFill>
                  <a:schemeClr val="bg1"/>
                </a:solidFill>
              </a:rPr>
              <a:t> </a:t>
            </a:r>
            <a:r>
              <a:rPr lang="ru-RU" sz="2400" i="1" spc="0" dirty="0" smtClean="0">
                <a:solidFill>
                  <a:schemeClr val="bg1"/>
                </a:solidFill>
              </a:rPr>
              <a:t/>
            </a:r>
            <a:br>
              <a:rPr lang="ru-RU" sz="2400" i="1" spc="0" dirty="0" smtClean="0">
                <a:solidFill>
                  <a:schemeClr val="bg1"/>
                </a:solidFill>
              </a:rPr>
            </a:br>
            <a:r>
              <a:rPr lang="ru-RU" sz="4000" i="1" spc="0" dirty="0" smtClean="0">
                <a:solidFill>
                  <a:schemeClr val="bg1"/>
                </a:solidFill>
              </a:rPr>
              <a:t>«Б</a:t>
            </a:r>
            <a:r>
              <a:rPr lang="ru-RU" sz="4000" b="1" i="1" spc="0" dirty="0" smtClean="0">
                <a:solidFill>
                  <a:schemeClr val="bg1"/>
                </a:solidFill>
              </a:rPr>
              <a:t>иблиотека в </a:t>
            </a:r>
            <a:br>
              <a:rPr lang="ru-RU" sz="4000" b="1" i="1" spc="0" dirty="0" smtClean="0">
                <a:solidFill>
                  <a:schemeClr val="bg1"/>
                </a:solidFill>
              </a:rPr>
            </a:br>
            <a:r>
              <a:rPr lang="ru-RU" sz="4000" b="1" i="1" spc="0" dirty="0" smtClean="0">
                <a:solidFill>
                  <a:schemeClr val="bg1"/>
                </a:solidFill>
              </a:rPr>
              <a:t>социокультурном пространстве региона»</a:t>
            </a:r>
            <a:r>
              <a:rPr lang="ru-RU" sz="3600" i="1" spc="0" dirty="0" smtClean="0">
                <a:solidFill>
                  <a:schemeClr val="bg1"/>
                </a:solidFill>
              </a:rPr>
              <a:t/>
            </a:r>
            <a:br>
              <a:rPr lang="ru-RU" sz="3600" i="1" spc="0" dirty="0" smtClean="0">
                <a:solidFill>
                  <a:schemeClr val="bg1"/>
                </a:solidFill>
              </a:rPr>
            </a:br>
            <a:r>
              <a:rPr lang="ru-RU" sz="3600" i="1" spc="0" dirty="0" smtClean="0">
                <a:solidFill>
                  <a:schemeClr val="bg1"/>
                </a:solidFill>
              </a:rPr>
              <a:t>Среди общедоступных (публичных) библиотек Орловской области</a:t>
            </a:r>
            <a:r>
              <a:rPr lang="ru-RU" spc="0" dirty="0" smtClean="0"/>
              <a:t/>
            </a:r>
            <a:br>
              <a:rPr lang="ru-RU" spc="0" dirty="0" smtClean="0"/>
            </a:br>
            <a:endParaRPr lang="ru-RU" spc="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5382965"/>
            <a:ext cx="8147248" cy="360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47936" y="5741640"/>
            <a:ext cx="8147248" cy="360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"/>
    </mc:Choice>
    <mc:Fallback xmlns="">
      <p:transition spd="slow" advTm="338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42" y="332656"/>
            <a:ext cx="8007990" cy="1080120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 smtClean="0"/>
              <a:t>П</a:t>
            </a:r>
            <a:r>
              <a:rPr lang="ru-RU" sz="3600" dirty="0" smtClean="0"/>
              <a:t>ОДНОМИНАЦИЯ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191000" cy="4724400"/>
          </a:xfrm>
        </p:spPr>
        <p:txBody>
          <a:bodyPr/>
          <a:lstStyle/>
          <a:p>
            <a:endParaRPr lang="ru-RU" b="1" i="1" dirty="0"/>
          </a:p>
          <a:p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4784" y="21328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«Лучшая  городская библиотека»</a:t>
            </a:r>
          </a:p>
        </p:txBody>
      </p:sp>
      <p:pic>
        <p:nvPicPr>
          <p:cNvPr id="3076" name="Picture 4" descr="http://im7-tub-ru.yandex.net/i?id=59626469-26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4" y="3429000"/>
            <a:ext cx="252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89" y="4653136"/>
            <a:ext cx="1151493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26968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/>
              <a:t/>
            </a:r>
            <a:br>
              <a:rPr lang="ru-RU" cap="none" dirty="0" smtClean="0"/>
            </a:br>
            <a:r>
              <a:rPr lang="ru-RU" cap="none" dirty="0" smtClean="0"/>
              <a:t/>
            </a:r>
            <a:br>
              <a:rPr lang="ru-RU" cap="none" dirty="0" smtClean="0"/>
            </a:br>
            <a:r>
              <a:rPr lang="ru-RU" cap="none" dirty="0"/>
              <a:t/>
            </a:r>
            <a:br>
              <a:rPr lang="ru-RU" cap="none" dirty="0"/>
            </a:br>
            <a:r>
              <a:rPr lang="ru-RU" sz="3100" b="1" cap="none" spc="0" dirty="0" smtClean="0">
                <a:solidFill>
                  <a:schemeClr val="bg1"/>
                </a:solidFill>
              </a:rPr>
              <a:t>Филиал </a:t>
            </a:r>
            <a:r>
              <a:rPr lang="ru-RU" sz="3100" b="1" cap="none" spc="0" dirty="0">
                <a:solidFill>
                  <a:schemeClr val="bg1"/>
                </a:solidFill>
              </a:rPr>
              <a:t>№ 1 им. И. С. Тургенева</a:t>
            </a:r>
            <a:r>
              <a:rPr lang="ru-RU" sz="3100" cap="none" spc="0" dirty="0">
                <a:solidFill>
                  <a:schemeClr val="bg1"/>
                </a:solidFill>
              </a:rPr>
              <a:t/>
            </a:r>
            <a:br>
              <a:rPr lang="ru-RU" sz="3100" cap="none" spc="0" dirty="0">
                <a:solidFill>
                  <a:schemeClr val="bg1"/>
                </a:solidFill>
              </a:rPr>
            </a:br>
            <a:r>
              <a:rPr lang="ru-RU" sz="2700" b="1" cap="none" spc="0" dirty="0">
                <a:solidFill>
                  <a:schemeClr val="bg1"/>
                </a:solidFill>
              </a:rPr>
              <a:t>МКУК «Централизованная библиотечная система </a:t>
            </a:r>
            <a:br>
              <a:rPr lang="ru-RU" sz="2700" b="1" cap="none" spc="0" dirty="0">
                <a:solidFill>
                  <a:schemeClr val="bg1"/>
                </a:solidFill>
              </a:rPr>
            </a:br>
            <a:r>
              <a:rPr lang="ru-RU" sz="2700" b="1" cap="none" spc="0" dirty="0">
                <a:solidFill>
                  <a:schemeClr val="bg1"/>
                </a:solidFill>
              </a:rPr>
              <a:t>г. Орла</a:t>
            </a:r>
            <a:r>
              <a:rPr lang="ru-RU" sz="2700" b="1" cap="none" spc="0" dirty="0" smtClean="0">
                <a:solidFill>
                  <a:schemeClr val="bg1"/>
                </a:solidFill>
              </a:rPr>
              <a:t>»</a:t>
            </a:r>
            <a:br>
              <a:rPr lang="ru-RU" sz="2700" b="1" cap="none" spc="0" dirty="0" smtClean="0">
                <a:solidFill>
                  <a:schemeClr val="bg1"/>
                </a:solidFill>
              </a:rPr>
            </a:br>
            <a:r>
              <a:rPr lang="ru-RU" sz="2400" cap="none" spc="0" dirty="0" smtClean="0">
                <a:solidFill>
                  <a:schemeClr val="bg1"/>
                </a:solidFill>
              </a:rPr>
              <a:t> </a:t>
            </a:r>
            <a:r>
              <a:rPr lang="ru-RU" sz="2400" i="1" cap="none" spc="0" dirty="0">
                <a:solidFill>
                  <a:schemeClr val="bg1"/>
                </a:solidFill>
              </a:rPr>
              <a:t>(Заведующая Макарова Надежда Владимировна)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> </a:t>
            </a:r>
            <a:endParaRPr lang="ru-RU" sz="2200" i="1" cap="none" spc="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3" y="3284984"/>
            <a:ext cx="69482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bg1"/>
                </a:solidFill>
              </a:rPr>
              <a:t>Техническая оснащённость библиотеки: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</a:rPr>
              <a:t>Компьютеры </a:t>
            </a:r>
            <a:r>
              <a:rPr lang="ru-RU" sz="1600" b="1" dirty="0">
                <a:solidFill>
                  <a:schemeClr val="bg1"/>
                </a:solidFill>
              </a:rPr>
              <a:t>для работы библиотекарей </a:t>
            </a:r>
            <a:r>
              <a:rPr lang="ru-RU" sz="1600" b="1" dirty="0" smtClean="0">
                <a:solidFill>
                  <a:schemeClr val="bg1"/>
                </a:solidFill>
              </a:rPr>
              <a:t> - 2</a:t>
            </a: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Компьютеры для работы читателей </a:t>
            </a:r>
            <a:r>
              <a:rPr lang="ru-RU" sz="1600" b="1" dirty="0" smtClean="0">
                <a:solidFill>
                  <a:schemeClr val="bg1"/>
                </a:solidFill>
              </a:rPr>
              <a:t>- 4</a:t>
            </a: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</a:rPr>
              <a:t>Ноутбук</a:t>
            </a: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Проектор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Ксерокс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Сканер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Принтер струйный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Принтер </a:t>
            </a:r>
            <a:r>
              <a:rPr lang="ru-RU" sz="1600" b="1" dirty="0" smtClean="0">
                <a:solidFill>
                  <a:schemeClr val="bg1"/>
                </a:solidFill>
              </a:rPr>
              <a:t>лазерный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Локальная </a:t>
            </a:r>
            <a:r>
              <a:rPr lang="ru-RU" sz="1600" b="1" dirty="0">
                <a:solidFill>
                  <a:schemeClr val="bg1"/>
                </a:solidFill>
              </a:rPr>
              <a:t>сеть с выходом в Интернет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70033"/>
            <a:ext cx="24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68760"/>
            <a:ext cx="1145011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04960"/>
            <a:ext cx="720000" cy="61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21328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Количество читателей – 7911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Посещений – 53484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Книговыдача – 153579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057272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>
                <a:solidFill>
                  <a:schemeClr val="bg1"/>
                </a:solidFill>
              </a:rPr>
              <a:t>Филиал № 1 им. И. С. Тургенева</a:t>
            </a:r>
            <a:br>
              <a:rPr lang="ru-RU" sz="2800" b="1" cap="none" dirty="0">
                <a:solidFill>
                  <a:schemeClr val="bg1"/>
                </a:solidFill>
              </a:rPr>
            </a:br>
            <a:r>
              <a:rPr lang="ru-RU" sz="2800" b="1" cap="none" dirty="0">
                <a:solidFill>
                  <a:schemeClr val="bg1"/>
                </a:solidFill>
              </a:rPr>
              <a:t>МКУК «ЦБС г. Орла</a:t>
            </a:r>
            <a:r>
              <a:rPr lang="ru-RU" sz="2800" b="1" cap="none" dirty="0" smtClean="0">
                <a:solidFill>
                  <a:schemeClr val="bg1"/>
                </a:solidFill>
              </a:rPr>
              <a:t>»</a:t>
            </a:r>
            <a:endParaRPr lang="ru-RU" sz="2800" b="1" cap="none" dirty="0">
              <a:solidFill>
                <a:schemeClr val="bg1"/>
              </a:solidFill>
            </a:endParaRPr>
          </a:p>
        </p:txBody>
      </p:sp>
      <p:pic>
        <p:nvPicPr>
          <p:cNvPr id="5" name="Picture 2" descr="D:\Мои документы\Мои рисунки\фото\Наши читатели\P1010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76" y="1628800"/>
            <a:ext cx="24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Мои документы\Мои рисунки\фото\работа с инвалидами\P10101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76" y="4365104"/>
            <a:ext cx="2496000" cy="18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Мои документы\Мои рисунки\фото\Обл. семинар Трудные подростки\P10108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90" y="4365104"/>
            <a:ext cx="2495999" cy="18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Мои документы\Мои рисунки\фото\Фото 2012\Бес. Красная книга\P10204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77" y="2708920"/>
            <a:ext cx="2640000" cy="19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Мои документы\Мои рисунки\фото\Наши читатели\фото 0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70" y="1772816"/>
            <a:ext cx="2352000" cy="17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76672"/>
            <a:ext cx="720000" cy="61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8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57" y="180176"/>
            <a:ext cx="8686800" cy="108368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Филиал № 1 им. И. С. Тургенева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МКУК «ЦБС г. Орла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44" y="2744824"/>
            <a:ext cx="2264626" cy="2376000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D:\Мои документы\Мои рисунки\фото\2013\P1140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04" y="4437112"/>
            <a:ext cx="2520000" cy="1682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ои документы\Мои рисунки\фото\Выставки\фото 1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7" y="4378305"/>
            <a:ext cx="24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Мои документы\Мои рисунки\фото\Выставки\фото 1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3" y="1844824"/>
            <a:ext cx="24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Мои документы\Мои рисунки\фото\Декада молодежи\P100099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04" y="1877621"/>
            <a:ext cx="2400000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60" y="414203"/>
            <a:ext cx="720000" cy="61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7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3600" i="1" dirty="0" smtClean="0"/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«Лучшая сельская библиотека»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203" y="908720"/>
            <a:ext cx="8686800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cap="none" spc="0" dirty="0" err="1"/>
              <a:t>Подноминация</a:t>
            </a:r>
            <a:endParaRPr lang="ru-RU" sz="4400" cap="none" spc="0" dirty="0"/>
          </a:p>
        </p:txBody>
      </p:sp>
      <p:pic>
        <p:nvPicPr>
          <p:cNvPr id="8" name="Picture 6" descr="http://smartysmile.ru/uploads/images/20120726/fba285059d3d7bf8b3894da087c10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211764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31693"/>
            <a:ext cx="959573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8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5" y="2392370"/>
            <a:ext cx="1487978" cy="179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cap="none" dirty="0" smtClean="0">
                <a:solidFill>
                  <a:srgbClr val="4E3B30"/>
                </a:solidFill>
              </a:rPr>
              <a:t/>
            </a:r>
            <a:br>
              <a:rPr lang="ru-RU" sz="3200" b="1" cap="none" dirty="0" smtClean="0">
                <a:solidFill>
                  <a:srgbClr val="4E3B30"/>
                </a:solidFill>
              </a:rPr>
            </a:br>
            <a:r>
              <a:rPr lang="ru-RU" b="1" cap="none" dirty="0">
                <a:solidFill>
                  <a:srgbClr val="4E3B30"/>
                </a:solidFill>
              </a:rPr>
              <a:t/>
            </a:r>
            <a:br>
              <a:rPr lang="ru-RU" b="1" cap="none" dirty="0">
                <a:solidFill>
                  <a:srgbClr val="4E3B30"/>
                </a:solidFill>
              </a:rPr>
            </a:br>
            <a:r>
              <a:rPr lang="ru-RU" b="1" cap="none" dirty="0" smtClean="0">
                <a:solidFill>
                  <a:srgbClr val="4E3B30"/>
                </a:solidFill>
              </a:rPr>
              <a:t/>
            </a:r>
            <a:br>
              <a:rPr lang="ru-RU" b="1" cap="none" dirty="0" smtClean="0">
                <a:solidFill>
                  <a:srgbClr val="4E3B30"/>
                </a:solidFill>
              </a:rPr>
            </a:br>
            <a:r>
              <a:rPr lang="ru-RU" b="1" cap="none" dirty="0" smtClean="0">
                <a:solidFill>
                  <a:srgbClr val="4E3B30"/>
                </a:solidFill>
              </a:rPr>
              <a:t/>
            </a:r>
            <a:br>
              <a:rPr lang="ru-RU" b="1" cap="none" dirty="0" smtClean="0">
                <a:solidFill>
                  <a:srgbClr val="4E3B30"/>
                </a:solidFill>
              </a:rPr>
            </a:br>
            <a:r>
              <a:rPr lang="ru-RU" b="1" dirty="0">
                <a:solidFill>
                  <a:srgbClr val="4E3B30"/>
                </a:solidFill>
              </a:rPr>
              <a:t/>
            </a:r>
            <a:br>
              <a:rPr lang="ru-RU" b="1" dirty="0">
                <a:solidFill>
                  <a:srgbClr val="4E3B30"/>
                </a:solidFill>
              </a:rPr>
            </a:br>
            <a:r>
              <a:rPr lang="ru-RU" b="1" dirty="0" smtClean="0">
                <a:solidFill>
                  <a:srgbClr val="4E3B30"/>
                </a:solidFill>
              </a:rPr>
              <a:t/>
            </a:r>
            <a:br>
              <a:rPr lang="ru-RU" b="1" dirty="0" smtClean="0">
                <a:solidFill>
                  <a:srgbClr val="4E3B30"/>
                </a:solidFill>
              </a:rPr>
            </a:br>
            <a:r>
              <a:rPr lang="ru-RU" b="1" dirty="0">
                <a:solidFill>
                  <a:srgbClr val="4E3B30"/>
                </a:solidFill>
              </a:rPr>
              <a:t/>
            </a:r>
            <a:br>
              <a:rPr lang="ru-RU" b="1" dirty="0">
                <a:solidFill>
                  <a:srgbClr val="4E3B30"/>
                </a:solidFill>
              </a:rPr>
            </a:br>
            <a:r>
              <a:rPr lang="ru-RU" b="1" dirty="0" smtClean="0">
                <a:solidFill>
                  <a:srgbClr val="4E3B30"/>
                </a:solidFill>
              </a:rPr>
              <a:t/>
            </a:r>
            <a:br>
              <a:rPr lang="ru-RU" b="1" dirty="0" smtClean="0">
                <a:solidFill>
                  <a:srgbClr val="4E3B30"/>
                </a:solidFill>
              </a:rPr>
            </a:br>
            <a:r>
              <a:rPr lang="ru-RU" sz="2700" b="1" dirty="0">
                <a:solidFill>
                  <a:srgbClr val="4E3B30"/>
                </a:solidFill>
              </a:rPr>
              <a:t/>
            </a:r>
            <a:br>
              <a:rPr lang="ru-RU" sz="2700" b="1" dirty="0">
                <a:solidFill>
                  <a:srgbClr val="4E3B30"/>
                </a:solidFill>
              </a:rPr>
            </a:br>
            <a:r>
              <a:rPr lang="ru-RU" sz="2700" b="1" dirty="0" smtClean="0">
                <a:solidFill>
                  <a:srgbClr val="4E3B30"/>
                </a:solidFill>
              </a:rPr>
              <a:t/>
            </a:r>
            <a:br>
              <a:rPr lang="ru-RU" sz="2700" b="1" dirty="0" smtClean="0">
                <a:solidFill>
                  <a:srgbClr val="4E3B30"/>
                </a:solidFill>
              </a:rPr>
            </a:br>
            <a:r>
              <a:rPr lang="ru-RU" sz="3100" b="1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Мелынская</a:t>
            </a:r>
            <a:r>
              <a:rPr lang="ru-RU" sz="31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 сельская библиотека </a:t>
            </a:r>
            <a:br>
              <a:rPr lang="ru-RU" sz="31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</a:br>
            <a: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МБУ «</a:t>
            </a:r>
            <a:r>
              <a:rPr lang="ru-RU" sz="2400" spc="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Социо</a:t>
            </a:r>
            <a: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-культурный  центр </a:t>
            </a:r>
            <a:b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</a:br>
            <a:r>
              <a:rPr lang="ru-RU" sz="2400" spc="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Высокинского</a:t>
            </a:r>
            <a: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 сельского поселения»</a:t>
            </a:r>
            <a:b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</a:br>
            <a:r>
              <a:rPr lang="ru-RU" sz="2400" spc="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Мценского</a:t>
            </a:r>
            <a: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 района Орловской области</a:t>
            </a:r>
            <a:b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</a:br>
            <a:r>
              <a:rPr lang="ru-RU" sz="2400" i="1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(заведующая Ананенко Людмила Геннадьевна</a:t>
            </a:r>
            <a:r>
              <a:rPr lang="ru-RU" sz="2400" spc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</a:rPr>
              <a:t>)</a:t>
            </a:r>
            <a:r>
              <a:rPr lang="ru-RU" sz="24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</a:rPr>
              <a:t/>
            </a:r>
            <a:br>
              <a:rPr lang="ru-RU" sz="24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3" descr="C:\Users\Bronx\Desktop\Конкурс Люда\библиотека\DSCF5189.JPG" title="Музейный уголок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347864" y="2264298"/>
            <a:ext cx="215999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843887" y="3884298"/>
            <a:ext cx="2784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Музейный уголок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pic>
        <p:nvPicPr>
          <p:cNvPr id="9" name="Рисунок 4" descr="C:\Users\Bronx\Desktop\Конкурс Люда\библиотека\DSCF5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94700" y="2392075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2" descr="C:\Users\Bronx\Desktop\Конкурс Люда\библиотека\DSCF51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4" y="4510859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 descr="F:\День космонавтики\12 апреля\P10204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51433" y="4322360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2" descr="C:\Documents and Settings\Администратор\Мои документы\Елена\Мелынь\Фото Мелынь\Изображение 0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91971" y="4581128"/>
            <a:ext cx="220272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281484"/>
            <a:ext cx="2429716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8680"/>
            <a:ext cx="95957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0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352928" cy="4355976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</a:t>
            </a:r>
            <a:r>
              <a:rPr lang="ru-RU" sz="3600" b="1" i="1" dirty="0">
                <a:solidFill>
                  <a:schemeClr val="bg1"/>
                </a:solidFill>
              </a:rPr>
              <a:t>Лучший библиотечный специалист»</a:t>
            </a:r>
          </a:p>
          <a:p>
            <a:pPr algn="ctr">
              <a:buNone/>
            </a:pP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164" y="332656"/>
            <a:ext cx="8219256" cy="792088"/>
          </a:xfrm>
        </p:spPr>
        <p:txBody>
          <a:bodyPr>
            <a:noAutofit/>
          </a:bodyPr>
          <a:lstStyle/>
          <a:p>
            <a:pPr algn="ctr"/>
            <a:r>
              <a:rPr lang="ru-RU" sz="4000" b="1" cap="none" dirty="0" smtClean="0"/>
              <a:t>Победители в номинации</a:t>
            </a:r>
            <a:endParaRPr lang="ru-RU" sz="4000" b="1" cap="non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63" y="3140968"/>
            <a:ext cx="3139437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69160"/>
            <a:ext cx="961483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5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12776"/>
            <a:ext cx="8515672" cy="4667349"/>
          </a:xfrm>
        </p:spPr>
        <p:txBody>
          <a:bodyPr/>
          <a:lstStyle/>
          <a:p>
            <a:pPr algn="ctr">
              <a:buNone/>
            </a:pPr>
            <a:endParaRPr lang="ru-RU" sz="3600" i="1" dirty="0" smtClean="0"/>
          </a:p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«Лучший библиотечный специалист центральной </a:t>
            </a:r>
          </a:p>
          <a:p>
            <a:pPr algn="ctr">
              <a:buNone/>
            </a:pPr>
            <a:r>
              <a:rPr lang="ru-RU" sz="3600" b="1" i="1" dirty="0">
                <a:solidFill>
                  <a:schemeClr val="bg1"/>
                </a:solidFill>
              </a:rPr>
              <a:t>р</a:t>
            </a:r>
            <a:r>
              <a:rPr lang="ru-RU" sz="3600" b="1" i="1" dirty="0" smtClean="0">
                <a:solidFill>
                  <a:schemeClr val="bg1"/>
                </a:solidFill>
              </a:rPr>
              <a:t>айонной / </a:t>
            </a:r>
            <a:r>
              <a:rPr lang="ru-RU" sz="3600" b="1" i="1" dirty="0" err="1" smtClean="0">
                <a:solidFill>
                  <a:schemeClr val="bg1"/>
                </a:solidFill>
              </a:rPr>
              <a:t>межпоселенческой</a:t>
            </a:r>
            <a:r>
              <a:rPr lang="ru-RU" sz="3600" b="1" i="1" dirty="0" smtClean="0">
                <a:solidFill>
                  <a:schemeClr val="bg1"/>
                </a:solidFill>
              </a:rPr>
              <a:t> / </a:t>
            </a:r>
          </a:p>
          <a:p>
            <a:pPr algn="ctr">
              <a:buNone/>
            </a:pPr>
            <a:r>
              <a:rPr lang="ru-RU" sz="3600" b="1" i="1" dirty="0">
                <a:solidFill>
                  <a:schemeClr val="bg1"/>
                </a:solidFill>
              </a:rPr>
              <a:t>г</a:t>
            </a:r>
            <a:r>
              <a:rPr lang="ru-RU" sz="3600" b="1" i="1" dirty="0" smtClean="0">
                <a:solidFill>
                  <a:schemeClr val="bg1"/>
                </a:solidFill>
              </a:rPr>
              <a:t>ородской библиотеки»</a:t>
            </a:r>
          </a:p>
          <a:p>
            <a:pPr algn="ctr">
              <a:buNone/>
            </a:pPr>
            <a:endParaRPr lang="ru-RU" sz="2800" b="1" i="1" u="sng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59688" cy="792088"/>
          </a:xfrm>
        </p:spPr>
        <p:txBody>
          <a:bodyPr>
            <a:normAutofit/>
          </a:bodyPr>
          <a:lstStyle/>
          <a:p>
            <a:pPr algn="ctr"/>
            <a:r>
              <a:rPr lang="ru-RU" sz="4000" spc="0" dirty="0" err="1"/>
              <a:t>Подноминация</a:t>
            </a:r>
            <a:endParaRPr lang="ru-RU" sz="4000" spc="0" dirty="0"/>
          </a:p>
        </p:txBody>
      </p:sp>
    </p:spTree>
    <p:extLst>
      <p:ext uri="{BB962C8B-B14F-4D97-AF65-F5344CB8AC3E}">
        <p14:creationId xmlns:p14="http://schemas.microsoft.com/office/powerpoint/2010/main" val="10922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ролов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08" y="2060848"/>
            <a:ext cx="269673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686800" cy="503001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96944" cy="13951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/>
              <a:t/>
            </a:r>
            <a:br>
              <a:rPr lang="ru-RU" b="1" cap="none" dirty="0" smtClean="0"/>
            </a:br>
            <a:r>
              <a:rPr lang="ru-RU" b="1" cap="none" dirty="0" smtClean="0"/>
              <a:t/>
            </a:r>
            <a:br>
              <a:rPr lang="ru-RU" b="1" cap="none" dirty="0" smtClean="0"/>
            </a:br>
            <a:r>
              <a:rPr lang="ru-RU" b="1" cap="none" dirty="0" smtClean="0"/>
              <a:t/>
            </a:r>
            <a:br>
              <a:rPr lang="ru-RU" b="1" cap="none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3100" b="1" cap="none" spc="0" dirty="0" smtClean="0">
                <a:solidFill>
                  <a:schemeClr val="bg1"/>
                </a:solidFill>
              </a:rPr>
              <a:t>Фролова Наталья Владимировна</a:t>
            </a:r>
            <a:r>
              <a:rPr lang="ru-RU" sz="4000" b="1" cap="none" spc="0" dirty="0" smtClean="0">
                <a:solidFill>
                  <a:schemeClr val="bg1"/>
                </a:solidFill>
              </a:rPr>
              <a:t/>
            </a:r>
            <a:br>
              <a:rPr lang="ru-RU" sz="4000" b="1" cap="none" spc="0" dirty="0" smtClean="0">
                <a:solidFill>
                  <a:schemeClr val="bg1"/>
                </a:solidFill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</a:rPr>
              <a:t>Заведующая сектором электронных ресурсов </a:t>
            </a:r>
            <a:r>
              <a:rPr lang="ru-RU" sz="2400" b="1" i="1" cap="none" spc="0" dirty="0">
                <a:solidFill>
                  <a:schemeClr val="bg1"/>
                </a:solidFill>
              </a:rPr>
              <a:t/>
            </a:r>
            <a:br>
              <a:rPr lang="ru-RU" sz="2400" b="1" i="1" cap="none" spc="0" dirty="0">
                <a:solidFill>
                  <a:schemeClr val="bg1"/>
                </a:solidFill>
              </a:rPr>
            </a:br>
            <a:r>
              <a:rPr lang="ru-RU" sz="2400" i="1" cap="none" spc="0" dirty="0" smtClean="0">
                <a:solidFill>
                  <a:schemeClr val="bg1"/>
                </a:solidFill>
              </a:rPr>
              <a:t>центральной городской библиотекой </a:t>
            </a:r>
            <a:r>
              <a:rPr lang="ru-RU" sz="2400" i="1" cap="none" spc="0" dirty="0">
                <a:solidFill>
                  <a:schemeClr val="bg1"/>
                </a:solidFill>
              </a:rPr>
              <a:t>им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>. А. С. Пушкина </a:t>
            </a:r>
            <a:br>
              <a:rPr lang="ru-RU" sz="2400" i="1" cap="none" spc="0" dirty="0" smtClean="0">
                <a:solidFill>
                  <a:schemeClr val="bg1"/>
                </a:solidFill>
              </a:rPr>
            </a:br>
            <a:r>
              <a:rPr lang="ru-RU" sz="2400" i="1" cap="none" spc="0" dirty="0" smtClean="0">
                <a:solidFill>
                  <a:schemeClr val="bg1"/>
                </a:solidFill>
              </a:rPr>
              <a:t>МКУК Централизованная библиотечная система г. Орла»</a:t>
            </a:r>
            <a:endParaRPr lang="ru-RU" sz="2400" i="1" spc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21" y="4566026"/>
            <a:ext cx="238258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66" y="332656"/>
            <a:ext cx="719683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F:\Фролова\0.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65" y="2780848"/>
            <a:ext cx="32422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ролова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4" y="2060848"/>
            <a:ext cx="26345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26" y="4581128"/>
            <a:ext cx="239735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4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29123"/>
            <a:ext cx="291835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334" y="260649"/>
            <a:ext cx="8229600" cy="663072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>
                <a:solidFill>
                  <a:schemeClr val="bg1"/>
                </a:solidFill>
              </a:rPr>
              <a:t>Фролова Наталья </a:t>
            </a:r>
            <a:r>
              <a:rPr lang="ru-RU" sz="2800" b="1" cap="none" dirty="0" smtClean="0">
                <a:solidFill>
                  <a:schemeClr val="bg1"/>
                </a:solidFill>
              </a:rPr>
              <a:t>Владимировна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Фролова\0.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89" y="2276872"/>
            <a:ext cx="159165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ролова\0.1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84784"/>
            <a:ext cx="153134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8"/>
            <a:ext cx="792000" cy="5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:\Фролова\0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09" y="3915575"/>
            <a:ext cx="2868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Фролова\0.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75" y="1537101"/>
            <a:ext cx="251428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Фролова\0.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403" y="1447101"/>
            <a:ext cx="2868302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b="1" i="1" dirty="0">
                <a:solidFill>
                  <a:schemeClr val="bg1"/>
                </a:solidFill>
              </a:rPr>
              <a:t>Лучший библиотечный </a:t>
            </a:r>
            <a:r>
              <a:rPr lang="ru-RU" sz="3200" b="1" i="1" dirty="0" smtClean="0">
                <a:solidFill>
                  <a:schemeClr val="bg1"/>
                </a:solidFill>
              </a:rPr>
              <a:t>специалист</a:t>
            </a:r>
          </a:p>
          <a:p>
            <a:pPr marL="0" indent="0">
              <a:buNone/>
            </a:pPr>
            <a:endParaRPr lang="ru-RU" sz="800" b="1" i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3200" b="1" i="1" dirty="0">
                <a:solidFill>
                  <a:schemeClr val="bg1"/>
                </a:solidFill>
              </a:rPr>
              <a:t>Лучшая библиотека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962744"/>
          </a:xfrm>
        </p:spPr>
        <p:txBody>
          <a:bodyPr/>
          <a:lstStyle/>
          <a:p>
            <a:pPr algn="ctr"/>
            <a:r>
              <a:rPr lang="ru-RU" sz="4000" dirty="0" smtClean="0"/>
              <a:t>Н</a:t>
            </a:r>
            <a:r>
              <a:rPr lang="ru-RU" dirty="0" smtClean="0"/>
              <a:t>ОМИНАЦИИ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789040"/>
            <a:ext cx="309056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«Лучший библиотечный специалист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детской библиотеки»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48680"/>
            <a:ext cx="8686800" cy="648072"/>
          </a:xfrm>
        </p:spPr>
        <p:txBody>
          <a:bodyPr>
            <a:noAutofit/>
          </a:bodyPr>
          <a:lstStyle/>
          <a:p>
            <a:pPr algn="ctr"/>
            <a:r>
              <a:rPr lang="ru-RU" sz="4000" spc="0" dirty="0" err="1" smtClean="0"/>
              <a:t>Подноминация</a:t>
            </a:r>
            <a:endParaRPr lang="ru-RU" sz="4000" spc="0" dirty="0"/>
          </a:p>
        </p:txBody>
      </p:sp>
      <p:pic>
        <p:nvPicPr>
          <p:cNvPr id="4100" name="Picture 4" descr="C:\Users\main\Documents\Асс 2\материал к плакату, приглаш\Плокат-Асамблея-Бунинка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84256"/>
            <a:ext cx="309354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3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65" y="1793427"/>
            <a:ext cx="91554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7" descr="C:\Users\main\Desktop\глагольева\1100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1854039"/>
            <a:ext cx="1620982" cy="23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spc="0" dirty="0" err="1" smtClean="0">
                <a:solidFill>
                  <a:schemeClr val="bg1"/>
                </a:solidFill>
              </a:rPr>
              <a:t>Глагольева</a:t>
            </a:r>
            <a:r>
              <a:rPr lang="ru-RU" sz="3100" b="1" cap="none" spc="0" dirty="0" smtClean="0">
                <a:solidFill>
                  <a:schemeClr val="bg1"/>
                </a:solidFill>
              </a:rPr>
              <a:t> Татьяна Владимировна</a:t>
            </a:r>
            <a:r>
              <a:rPr lang="ru-RU" sz="3100" spc="0" dirty="0" smtClean="0">
                <a:solidFill>
                  <a:schemeClr val="bg1"/>
                </a:solidFill>
              </a:rPr>
              <a:t/>
            </a:r>
            <a:br>
              <a:rPr lang="ru-RU" sz="3100" spc="0" dirty="0" smtClean="0">
                <a:solidFill>
                  <a:schemeClr val="bg1"/>
                </a:solidFill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</a:rPr>
              <a:t>Заведующая городской детской библиотекой № 2 </a:t>
            </a:r>
            <a:br>
              <a:rPr lang="ru-RU" sz="2400" b="1" i="1" cap="none" spc="0" dirty="0" smtClean="0">
                <a:solidFill>
                  <a:schemeClr val="bg1"/>
                </a:solidFill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</a:rPr>
              <a:t>МБУ «Централизованная библиотечная система г. Мценска»</a:t>
            </a:r>
            <a:br>
              <a:rPr lang="ru-RU" sz="2400" b="1" i="1" cap="none" spc="0" dirty="0" smtClean="0">
                <a:solidFill>
                  <a:schemeClr val="bg1"/>
                </a:solidFill>
              </a:rPr>
            </a:br>
            <a:endParaRPr lang="ru-RU" sz="2400" b="1" i="1" cap="none" spc="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908" y="548680"/>
            <a:ext cx="723578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main\Desktop\глагольева\110011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2" y="2109517"/>
            <a:ext cx="248571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in\Desktop\глагольева\110012 - коп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47" y="4412559"/>
            <a:ext cx="2160000" cy="17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in\Desktop\глагольева\1100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5718837" y="2019760"/>
            <a:ext cx="91554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in\Desktop\глагольева\11000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00">
            <a:off x="7634801" y="2022723"/>
            <a:ext cx="87221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in\Desktop\глагольева\11000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233" y="3279740"/>
            <a:ext cx="1260000" cy="9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main\Desktop\глагольева\1100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79740"/>
            <a:ext cx="7847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main\Desktop\глагольева\11001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21800"/>
            <a:ext cx="7847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87" y="5445224"/>
            <a:ext cx="7858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 descr="C:\Users\main\Desktop\глагольева\11001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2" y="4359740"/>
            <a:ext cx="7880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main\Desktop\глагольева\11001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8" y="4590855"/>
            <a:ext cx="2520000" cy="15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«Лучший библиотечный специалист 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chemeClr val="bg1"/>
                </a:solidFill>
              </a:rPr>
              <a:t>с</a:t>
            </a:r>
            <a:r>
              <a:rPr lang="ru-RU" sz="3600" b="1" i="1" dirty="0" smtClean="0">
                <a:solidFill>
                  <a:schemeClr val="bg1"/>
                </a:solidFill>
              </a:rPr>
              <a:t>ельской библиотеки»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3820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4000" dirty="0" err="1" smtClean="0"/>
              <a:t>П</a:t>
            </a:r>
            <a:r>
              <a:rPr lang="ru-RU" dirty="0" err="1" smtClean="0"/>
              <a:t>одноминация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1008"/>
            <a:ext cx="3600000" cy="1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1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44" y="22377"/>
            <a:ext cx="8640960" cy="2088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dirty="0" smtClean="0"/>
              <a:t/>
            </a:r>
            <a:br>
              <a:rPr lang="ru-RU" sz="3100" b="1" cap="none" dirty="0" smtClean="0"/>
            </a:br>
            <a:r>
              <a:rPr lang="ru-RU" sz="3100" b="1" cap="none" dirty="0" err="1" smtClean="0">
                <a:solidFill>
                  <a:schemeClr val="bg1"/>
                </a:solidFill>
              </a:rPr>
              <a:t>Барабанова</a:t>
            </a:r>
            <a:r>
              <a:rPr lang="ru-RU" sz="3100" b="1" cap="none" dirty="0" smtClean="0">
                <a:solidFill>
                  <a:schemeClr val="bg1"/>
                </a:solidFill>
              </a:rPr>
              <a:t> Галина Владимировна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sz="2400" b="1" i="1" cap="none" dirty="0" smtClean="0">
                <a:solidFill>
                  <a:schemeClr val="bg1"/>
                </a:solidFill>
              </a:rPr>
              <a:t>Заведующая </a:t>
            </a:r>
            <a:r>
              <a:rPr lang="ru-RU" sz="2400" b="1" i="1" cap="none" dirty="0" err="1" smtClean="0">
                <a:solidFill>
                  <a:schemeClr val="bg1"/>
                </a:solidFill>
              </a:rPr>
              <a:t>Ловчиковской</a:t>
            </a:r>
            <a:r>
              <a:rPr lang="ru-RU" sz="2400" b="1" i="1" cap="none" dirty="0" smtClean="0">
                <a:solidFill>
                  <a:schemeClr val="bg1"/>
                </a:solidFill>
              </a:rPr>
              <a:t> библиотекой </a:t>
            </a:r>
            <a:br>
              <a:rPr lang="ru-RU" sz="2400" b="1" i="1" cap="none" dirty="0" smtClean="0">
                <a:solidFill>
                  <a:schemeClr val="bg1"/>
                </a:solidFill>
              </a:rPr>
            </a:br>
            <a:r>
              <a:rPr lang="ru-RU" sz="2400" i="1" cap="none" dirty="0" smtClean="0">
                <a:solidFill>
                  <a:schemeClr val="bg1"/>
                </a:solidFill>
              </a:rPr>
              <a:t>МБУ «</a:t>
            </a:r>
            <a:r>
              <a:rPr lang="ru-RU" sz="2400" i="1" cap="none" dirty="0" err="1" smtClean="0">
                <a:solidFill>
                  <a:schemeClr val="bg1"/>
                </a:solidFill>
              </a:rPr>
              <a:t>Медведковское</a:t>
            </a:r>
            <a:r>
              <a:rPr lang="ru-RU" sz="2400" i="1" cap="none" dirty="0" smtClean="0">
                <a:solidFill>
                  <a:schemeClr val="bg1"/>
                </a:solidFill>
              </a:rPr>
              <a:t> культурно-досуговое объединение» </a:t>
            </a:r>
            <a:br>
              <a:rPr lang="ru-RU" sz="2400" i="1" cap="none" dirty="0" smtClean="0">
                <a:solidFill>
                  <a:schemeClr val="bg1"/>
                </a:solidFill>
              </a:rPr>
            </a:br>
            <a:r>
              <a:rPr lang="ru-RU" sz="2400" i="1" cap="none" dirty="0" err="1" smtClean="0">
                <a:solidFill>
                  <a:schemeClr val="bg1"/>
                </a:solidFill>
              </a:rPr>
              <a:t>Глазуновского</a:t>
            </a:r>
            <a:r>
              <a:rPr lang="ru-RU" sz="2400" i="1" cap="none" dirty="0" smtClean="0">
                <a:solidFill>
                  <a:schemeClr val="bg1"/>
                </a:solidFill>
              </a:rPr>
              <a:t> района Орловской области, </a:t>
            </a:r>
            <a:br>
              <a:rPr lang="ru-RU" sz="2400" i="1" cap="none" dirty="0" smtClean="0">
                <a:solidFill>
                  <a:schemeClr val="bg1"/>
                </a:solidFill>
              </a:rPr>
            </a:br>
            <a:r>
              <a:rPr lang="ru-RU" sz="2400" i="1" cap="none" dirty="0" err="1" smtClean="0">
                <a:solidFill>
                  <a:schemeClr val="bg1"/>
                </a:solidFill>
              </a:rPr>
              <a:t>Медведковское</a:t>
            </a:r>
            <a:r>
              <a:rPr lang="ru-RU" sz="2400" i="1" cap="none" dirty="0" smtClean="0">
                <a:solidFill>
                  <a:schemeClr val="bg1"/>
                </a:solidFill>
              </a:rPr>
              <a:t> сельское поселение</a:t>
            </a:r>
            <a:endParaRPr lang="ru-RU" sz="2400" i="1" cap="none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44" y="529313"/>
            <a:ext cx="720000" cy="53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52120" y="4647616"/>
            <a:ext cx="1541420" cy="180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43708" y="5086014"/>
            <a:ext cx="158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Выставка книг от благотворительного фонда «Созидание“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75876" y="4661261"/>
            <a:ext cx="1427586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45370" y="2349180"/>
            <a:ext cx="3105000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419872" y="4841261"/>
            <a:ext cx="1970527" cy="1440000"/>
          </a:xfrm>
          <a:prstGeom prst="rect">
            <a:avLst/>
          </a:prstGeom>
        </p:spPr>
      </p:pic>
      <p:pic>
        <p:nvPicPr>
          <p:cNvPr id="1026" name="Picture 2" descr="F:\Барабанов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58" y="2315120"/>
            <a:ext cx="330147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2241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Библиотеки - участники конкурса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986299"/>
            <a:ext cx="74888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 номинации</a:t>
            </a:r>
            <a:endParaRPr lang="ru-RU" sz="2000" b="1" dirty="0" smtClean="0"/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«Лучшая библиотека»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www.vk-mebel.ru/images/product_images/info_images/3737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89" y="3933056"/>
            <a:ext cx="250874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306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052464"/>
          </a:xfrm>
        </p:spPr>
        <p:txBody>
          <a:bodyPr>
            <a:noAutofit/>
          </a:bodyPr>
          <a:lstStyle/>
          <a:p>
            <a:pPr algn="ctr"/>
            <a:r>
              <a:rPr lang="ru-RU" sz="3200" cap="none" dirty="0" smtClean="0"/>
              <a:t/>
            </a:r>
            <a:br>
              <a:rPr lang="ru-RU" sz="3200" cap="none" dirty="0" smtClean="0"/>
            </a:br>
            <a:r>
              <a:rPr lang="ru-RU" sz="2800" cap="none" spc="0" dirty="0" smtClean="0">
                <a:solidFill>
                  <a:schemeClr val="bg1"/>
                </a:solidFill>
              </a:rPr>
              <a:t>Центральная районная библиотека </a:t>
            </a:r>
            <a:r>
              <a:rPr lang="ru-RU" sz="2800" cap="none" spc="0" dirty="0" err="1" smtClean="0">
                <a:solidFill>
                  <a:schemeClr val="bg1"/>
                </a:solidFill>
              </a:rPr>
              <a:t>МБУК»Межпоселенческая</a:t>
            </a:r>
            <a:r>
              <a:rPr lang="ru-RU" sz="2800" cap="none" spc="0" dirty="0" smtClean="0">
                <a:solidFill>
                  <a:schemeClr val="bg1"/>
                </a:solidFill>
              </a:rPr>
              <a:t> централизованная библиотечная система Орловского района»</a:t>
            </a:r>
            <a:br>
              <a:rPr lang="ru-RU" sz="2800" cap="none" spc="0" dirty="0" smtClean="0">
                <a:solidFill>
                  <a:schemeClr val="bg1"/>
                </a:solidFill>
              </a:rPr>
            </a:br>
            <a:r>
              <a:rPr lang="ru-RU" sz="2200" cap="none" spc="0" dirty="0" smtClean="0">
                <a:solidFill>
                  <a:schemeClr val="bg1"/>
                </a:solidFill>
              </a:rPr>
              <a:t>(</a:t>
            </a:r>
            <a:r>
              <a:rPr lang="ru-RU" sz="2200" i="1" cap="none" spc="0" dirty="0" smtClean="0">
                <a:solidFill>
                  <a:schemeClr val="bg1"/>
                </a:solidFill>
              </a:rPr>
              <a:t>директор ЦБС Тюленева Валентина Степановна, </a:t>
            </a:r>
            <a:br>
              <a:rPr lang="ru-RU" sz="2200" i="1" cap="none" spc="0" dirty="0" smtClean="0">
                <a:solidFill>
                  <a:schemeClr val="bg1"/>
                </a:solidFill>
              </a:rPr>
            </a:br>
            <a:r>
              <a:rPr lang="ru-RU" sz="2200" i="1" cap="none" spc="0" dirty="0" err="1" smtClean="0">
                <a:solidFill>
                  <a:schemeClr val="bg1"/>
                </a:solidFill>
              </a:rPr>
              <a:t>зав.отделом</a:t>
            </a:r>
            <a:r>
              <a:rPr lang="ru-RU" sz="2200" i="1" cap="none" spc="0" dirty="0" smtClean="0">
                <a:solidFill>
                  <a:schemeClr val="bg1"/>
                </a:solidFill>
              </a:rPr>
              <a:t> обслуживания ЦРБ Симакова Ирина Михайловна)</a:t>
            </a:r>
            <a:endParaRPr lang="ru-RU" sz="2200" i="1" cap="none" spc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main\Desktop\Орловский ЦБ\00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61594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in\Desktop\Орловский ЦБ\001000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261594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in\Desktop\Орловский ЦБ\001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60" y="4247868"/>
            <a:ext cx="91558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in\Desktop\Орловский ЦБ\0010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15" y="2204864"/>
            <a:ext cx="91982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in\Desktop\Орловский ЦБ\0010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29" y="5259603"/>
            <a:ext cx="92023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in\Desktop\Орловский ЦБ\00100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87" y="3202018"/>
            <a:ext cx="919336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34" y="4626867"/>
            <a:ext cx="999415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74864"/>
            <a:ext cx="1152302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97868"/>
            <a:ext cx="1108186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C:\Users\main\Desktop\Орловский ЦБ\00100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60170"/>
            <a:ext cx="103267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dirty="0" err="1" smtClean="0">
                <a:solidFill>
                  <a:schemeClr val="bg1"/>
                </a:solidFill>
              </a:rPr>
              <a:t>Красненская</a:t>
            </a:r>
            <a:r>
              <a:rPr lang="ru-RU" sz="3100" b="1" cap="none" dirty="0" smtClean="0">
                <a:solidFill>
                  <a:schemeClr val="bg1"/>
                </a:solidFill>
              </a:rPr>
              <a:t> сельская библиотека</a:t>
            </a: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2400" b="1" cap="none" dirty="0" smtClean="0">
                <a:solidFill>
                  <a:schemeClr val="bg1"/>
                </a:solidFill>
              </a:rPr>
              <a:t>МБУК «</a:t>
            </a:r>
            <a:r>
              <a:rPr lang="ru-RU" sz="2400" b="1" cap="none" dirty="0" err="1" smtClean="0">
                <a:solidFill>
                  <a:schemeClr val="bg1"/>
                </a:solidFill>
              </a:rPr>
              <a:t>Красненский</a:t>
            </a:r>
            <a:r>
              <a:rPr lang="ru-RU" sz="2400" b="1" cap="none" dirty="0" smtClean="0">
                <a:solidFill>
                  <a:schemeClr val="bg1"/>
                </a:solidFill>
              </a:rPr>
              <a:t> СДК</a:t>
            </a:r>
            <a:br>
              <a:rPr lang="ru-RU" sz="2400" b="1" cap="none" dirty="0" smtClean="0">
                <a:solidFill>
                  <a:schemeClr val="bg1"/>
                </a:solidFill>
              </a:rPr>
            </a:br>
            <a:r>
              <a:rPr lang="ru-RU" sz="2400" b="1" cap="none" dirty="0" smtClean="0">
                <a:solidFill>
                  <a:schemeClr val="bg1"/>
                </a:solidFill>
              </a:rPr>
              <a:t> </a:t>
            </a:r>
            <a:r>
              <a:rPr lang="ru-RU" sz="2400" b="1" cap="none" dirty="0" err="1" smtClean="0">
                <a:solidFill>
                  <a:schemeClr val="bg1"/>
                </a:solidFill>
              </a:rPr>
              <a:t>Залегощенского</a:t>
            </a:r>
            <a:r>
              <a:rPr lang="ru-RU" sz="2400" b="1" cap="none" dirty="0" smtClean="0">
                <a:solidFill>
                  <a:schemeClr val="bg1"/>
                </a:solidFill>
              </a:rPr>
              <a:t> района Орловской области» </a:t>
            </a:r>
            <a:br>
              <a:rPr lang="ru-RU" sz="2400" b="1" cap="none" dirty="0" smtClean="0">
                <a:solidFill>
                  <a:schemeClr val="bg1"/>
                </a:solidFill>
              </a:rPr>
            </a:br>
            <a:r>
              <a:rPr lang="ru-RU" sz="2400" b="1" cap="none" dirty="0" err="1" smtClean="0">
                <a:solidFill>
                  <a:schemeClr val="bg1"/>
                </a:solidFill>
              </a:rPr>
              <a:t>Красненское</a:t>
            </a:r>
            <a:r>
              <a:rPr lang="ru-RU" sz="2400" b="1" cap="none" dirty="0" smtClean="0">
                <a:solidFill>
                  <a:schemeClr val="bg1"/>
                </a:solidFill>
              </a:rPr>
              <a:t> сельское поселение</a:t>
            </a:r>
            <a:br>
              <a:rPr lang="ru-RU" sz="2400" b="1" cap="none" dirty="0" smtClean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chemeClr val="bg1"/>
                </a:solidFill>
              </a:rPr>
              <a:t>(</a:t>
            </a:r>
            <a:r>
              <a:rPr lang="ru-RU" sz="2400" b="1" i="1" cap="none" dirty="0">
                <a:solidFill>
                  <a:schemeClr val="bg1"/>
                </a:solidFill>
              </a:rPr>
              <a:t>з</a:t>
            </a:r>
            <a:r>
              <a:rPr lang="ru-RU" sz="2400" b="1" i="1" cap="none" dirty="0" smtClean="0">
                <a:solidFill>
                  <a:schemeClr val="bg1"/>
                </a:solidFill>
              </a:rPr>
              <a:t>аведующая </a:t>
            </a:r>
            <a:r>
              <a:rPr lang="ru-RU" sz="2400" b="1" i="1" cap="none" dirty="0" err="1" smtClean="0">
                <a:solidFill>
                  <a:schemeClr val="bg1"/>
                </a:solidFill>
              </a:rPr>
              <a:t>Черепова</a:t>
            </a:r>
            <a:r>
              <a:rPr lang="ru-RU" sz="2400" b="1" i="1" cap="none" dirty="0" smtClean="0">
                <a:solidFill>
                  <a:schemeClr val="bg1"/>
                </a:solidFill>
              </a:rPr>
              <a:t> Любовь Николаевна)</a:t>
            </a:r>
            <a:endParaRPr lang="ru-RU" sz="2400" b="1" i="1" cap="none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main\Documents\Библиотекарь 2012\Презентации конкурс библ года 2012\07000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90024"/>
            <a:ext cx="294917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in\Documents\Библиотекарь 2012\Презентации конкурс библ года 2012\070001 - копия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4408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in\Documents\Библиотекарь 2012\070002 - копия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77" y="2255464"/>
            <a:ext cx="160248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07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27322"/>
            <a:ext cx="23301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734744" cy="172819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cap="none" spc="0" dirty="0" smtClean="0">
                <a:solidFill>
                  <a:schemeClr val="bg1"/>
                </a:solidFill>
              </a:rPr>
              <a:t>Краснянская сельская библиотека</a:t>
            </a:r>
            <a:r>
              <a:rPr lang="ru-RU" sz="3200" b="1" cap="none" spc="0" dirty="0" smtClean="0">
                <a:solidFill>
                  <a:schemeClr val="bg1"/>
                </a:solidFill>
              </a:rPr>
              <a:t/>
            </a:r>
            <a:br>
              <a:rPr lang="ru-RU" sz="3200" b="1" cap="none" spc="0" dirty="0" smtClean="0">
                <a:solidFill>
                  <a:schemeClr val="bg1"/>
                </a:solidFill>
              </a:rPr>
            </a:br>
            <a:r>
              <a:rPr lang="ru-RU" sz="2200" b="1" cap="none" spc="0" dirty="0" smtClean="0">
                <a:solidFill>
                  <a:schemeClr val="bg1"/>
                </a:solidFill>
              </a:rPr>
              <a:t>МБУК  «Культурно-досуговый центр </a:t>
            </a:r>
            <a:br>
              <a:rPr lang="ru-RU" sz="2200" b="1" cap="none" spc="0" dirty="0" smtClean="0">
                <a:solidFill>
                  <a:schemeClr val="bg1"/>
                </a:solidFill>
              </a:rPr>
            </a:br>
            <a:r>
              <a:rPr lang="ru-RU" sz="2200" b="1" cap="none" spc="0" dirty="0" err="1" smtClean="0">
                <a:solidFill>
                  <a:schemeClr val="bg1"/>
                </a:solidFill>
              </a:rPr>
              <a:t>Колпнянского</a:t>
            </a:r>
            <a:r>
              <a:rPr lang="ru-RU" sz="2200" b="1" cap="none" spc="0" dirty="0" smtClean="0">
                <a:solidFill>
                  <a:schemeClr val="bg1"/>
                </a:solidFill>
              </a:rPr>
              <a:t> района», </a:t>
            </a:r>
            <a:br>
              <a:rPr lang="ru-RU" sz="2200" b="1" cap="none" spc="0" dirty="0" smtClean="0">
                <a:solidFill>
                  <a:schemeClr val="bg1"/>
                </a:solidFill>
              </a:rPr>
            </a:br>
            <a:r>
              <a:rPr lang="ru-RU" sz="2200" b="1" cap="none" spc="0" dirty="0" err="1" smtClean="0">
                <a:solidFill>
                  <a:schemeClr val="bg1"/>
                </a:solidFill>
              </a:rPr>
              <a:t>Краснянское</a:t>
            </a:r>
            <a:r>
              <a:rPr lang="ru-RU" sz="2200" b="1" cap="none" spc="0" dirty="0" smtClean="0">
                <a:solidFill>
                  <a:schemeClr val="bg1"/>
                </a:solidFill>
              </a:rPr>
              <a:t> сельское поселение</a:t>
            </a:r>
            <a:br>
              <a:rPr lang="ru-RU" sz="2200" b="1" cap="none" spc="0" dirty="0" smtClean="0">
                <a:solidFill>
                  <a:schemeClr val="bg1"/>
                </a:solidFill>
              </a:rPr>
            </a:br>
            <a:r>
              <a:rPr lang="ru-RU" sz="2200" b="1" i="1" cap="none" spc="0" dirty="0" smtClean="0">
                <a:solidFill>
                  <a:schemeClr val="bg1"/>
                </a:solidFill>
              </a:rPr>
              <a:t>(заведующая </a:t>
            </a:r>
            <a:r>
              <a:rPr lang="ru-RU" sz="2200" b="1" i="1" cap="none" spc="0" dirty="0" err="1" smtClean="0">
                <a:solidFill>
                  <a:schemeClr val="bg1"/>
                </a:solidFill>
              </a:rPr>
              <a:t>Коробецкая</a:t>
            </a:r>
            <a:r>
              <a:rPr lang="ru-RU" sz="2200" b="1" i="1" cap="none" spc="0" dirty="0" smtClean="0">
                <a:solidFill>
                  <a:schemeClr val="bg1"/>
                </a:solidFill>
              </a:rPr>
              <a:t> Любовь Анатольевна)</a:t>
            </a:r>
            <a:endParaRPr lang="ru-RU" sz="2200" b="1" i="1" cap="none" spc="0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main\Documents\Библиотекарь 2012\07_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68" y="4446434"/>
            <a:ext cx="25990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in\Documents\Библиотекарь 2012\07_1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2780"/>
            <a:ext cx="2628000" cy="17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in\Documents\Библиотекарь 2012\Презентации конкурс библ года 2012\07_2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99" y="2444436"/>
            <a:ext cx="27002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in\Documents\Библиотекарь 2012\Презентации конкурс библ года 2012\07_2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44436"/>
            <a:ext cx="14919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37032" cy="1800200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spc="0" dirty="0" smtClean="0">
                <a:solidFill>
                  <a:schemeClr val="bg1"/>
                </a:solidFill>
              </a:rPr>
              <a:t>Никольская библиотека </a:t>
            </a:r>
            <a:r>
              <a:rPr lang="ru-RU" sz="2400" cap="none" spc="0" dirty="0" smtClean="0">
                <a:solidFill>
                  <a:schemeClr val="bg1"/>
                </a:solidFill>
              </a:rPr>
              <a:t/>
            </a:r>
            <a:br>
              <a:rPr lang="ru-RU" sz="2400" cap="none" spc="0" dirty="0" smtClean="0">
                <a:solidFill>
                  <a:schemeClr val="bg1"/>
                </a:solidFill>
              </a:rPr>
            </a:br>
            <a:r>
              <a:rPr lang="ru-RU" sz="2200" b="1" cap="none" spc="0" dirty="0">
                <a:solidFill>
                  <a:schemeClr val="bg1"/>
                </a:solidFill>
                <a:effectLst/>
                <a:ea typeface="Calibri"/>
              </a:rPr>
              <a:t>МБУК «Социально-культурное объединение»</a:t>
            </a:r>
            <a:br>
              <a:rPr lang="ru-RU" sz="2200" b="1" cap="none" spc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ru-RU" sz="2200" b="1" cap="none" spc="0" dirty="0">
                <a:solidFill>
                  <a:schemeClr val="bg1"/>
                </a:solidFill>
                <a:effectLst/>
                <a:ea typeface="Calibri"/>
              </a:rPr>
              <a:t> Никольского сельского поселения </a:t>
            </a:r>
            <a:br>
              <a:rPr lang="ru-RU" sz="2200" b="1" cap="none" spc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ru-RU" sz="2200" b="1" cap="none" spc="0" dirty="0" err="1">
                <a:solidFill>
                  <a:schemeClr val="bg1"/>
                </a:solidFill>
                <a:effectLst/>
                <a:ea typeface="Calibri"/>
              </a:rPr>
              <a:t>Троснянского</a:t>
            </a:r>
            <a:r>
              <a:rPr lang="ru-RU" sz="2200" b="1" cap="none" spc="0" dirty="0">
                <a:solidFill>
                  <a:schemeClr val="bg1"/>
                </a:solidFill>
                <a:effectLst/>
                <a:ea typeface="Calibri"/>
              </a:rPr>
              <a:t> района Орловской области</a:t>
            </a:r>
            <a:br>
              <a:rPr lang="ru-RU" sz="2200" b="1" cap="none" spc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ru-RU" sz="2200" b="1" i="1" cap="none" spc="0" dirty="0">
                <a:solidFill>
                  <a:schemeClr val="bg1"/>
                </a:solidFill>
                <a:effectLst/>
                <a:ea typeface="Calibri"/>
              </a:rPr>
              <a:t>(заведующая Балобанова Тамара Яковлевна</a:t>
            </a:r>
            <a:r>
              <a:rPr lang="ru-RU" sz="2200" b="1" i="1" spc="0" dirty="0" smtClean="0">
                <a:solidFill>
                  <a:schemeClr val="bg1"/>
                </a:solidFill>
              </a:rPr>
              <a:t>)</a:t>
            </a:r>
            <a:endParaRPr lang="ru-RU" sz="2200" b="1" i="1" spc="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main\Desktop\Подзавалово\9 октября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356301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in\Desktop\Подзавалово\9 октября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97220"/>
            <a:ext cx="314835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65024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spc="0" dirty="0" err="1" smtClean="0">
                <a:solidFill>
                  <a:schemeClr val="bg1"/>
                </a:solidFill>
                <a:effectLst/>
                <a:ea typeface="Calibri"/>
              </a:rPr>
              <a:t>Подзаваловская</a:t>
            </a:r>
            <a:r>
              <a:rPr lang="ru-RU" sz="3100" b="1" cap="none" spc="0" dirty="0" smtClean="0">
                <a:solidFill>
                  <a:schemeClr val="bg1"/>
                </a:solidFill>
                <a:effectLst/>
                <a:ea typeface="Calibri"/>
              </a:rPr>
              <a:t> сельская библиотека</a:t>
            </a:r>
            <a:r>
              <a:rPr lang="ru-RU" cap="none" spc="0" dirty="0" smtClean="0">
                <a:solidFill>
                  <a:schemeClr val="bg1"/>
                </a:solidFill>
                <a:effectLst/>
                <a:ea typeface="Calibri"/>
              </a:rPr>
              <a:t/>
            </a:r>
            <a:br>
              <a:rPr lang="ru-RU" cap="none" spc="0" dirty="0" smtClean="0">
                <a:solidFill>
                  <a:schemeClr val="bg1"/>
                </a:solidFill>
                <a:effectLst/>
                <a:ea typeface="Calibri"/>
              </a:rPr>
            </a:br>
            <a:r>
              <a:rPr lang="ru-RU" sz="2400" b="1" cap="none" spc="0" dirty="0" err="1" smtClean="0">
                <a:solidFill>
                  <a:schemeClr val="bg1"/>
                </a:solidFill>
                <a:effectLst/>
                <a:ea typeface="Calibri"/>
              </a:rPr>
              <a:t>Подзаваловского</a:t>
            </a:r>
            <a:r>
              <a:rPr lang="ru-RU" sz="2400" b="1" cap="none" spc="0" dirty="0" smtClean="0">
                <a:solidFill>
                  <a:schemeClr val="bg1"/>
                </a:solidFill>
                <a:effectLst/>
                <a:ea typeface="Calibri"/>
              </a:rPr>
              <a:t> сельского поселения </a:t>
            </a:r>
            <a:br>
              <a:rPr lang="ru-RU" sz="2400" b="1" cap="none" spc="0" dirty="0" smtClean="0">
                <a:solidFill>
                  <a:schemeClr val="bg1"/>
                </a:solidFill>
                <a:effectLst/>
                <a:ea typeface="Calibri"/>
              </a:rPr>
            </a:br>
            <a:r>
              <a:rPr lang="ru-RU" sz="2400" b="1" cap="none" spc="0" dirty="0" smtClean="0">
                <a:solidFill>
                  <a:schemeClr val="bg1"/>
                </a:solidFill>
                <a:effectLst/>
                <a:ea typeface="Calibri"/>
              </a:rPr>
              <a:t>МБУ «Урицкое </a:t>
            </a:r>
            <a:r>
              <a:rPr lang="ru-RU" sz="2400" b="1" cap="none" spc="0" dirty="0" err="1" smtClean="0">
                <a:solidFill>
                  <a:schemeClr val="bg1"/>
                </a:solidFill>
                <a:effectLst/>
                <a:ea typeface="Calibri"/>
              </a:rPr>
              <a:t>межпоселенческое</a:t>
            </a:r>
            <a:r>
              <a:rPr lang="ru-RU" sz="2400" b="1" cap="none" spc="0" dirty="0" smtClean="0">
                <a:solidFill>
                  <a:schemeClr val="bg1"/>
                </a:solidFill>
                <a:effectLst/>
                <a:ea typeface="Calibri"/>
              </a:rPr>
              <a:t> </a:t>
            </a:r>
            <a:br>
              <a:rPr lang="ru-RU" sz="2400" b="1" cap="none" spc="0" dirty="0" smtClean="0">
                <a:solidFill>
                  <a:schemeClr val="bg1"/>
                </a:solidFill>
                <a:effectLst/>
                <a:ea typeface="Calibri"/>
              </a:rPr>
            </a:br>
            <a:r>
              <a:rPr lang="ru-RU" sz="2400" b="1" cap="none" spc="0" dirty="0" smtClean="0">
                <a:solidFill>
                  <a:schemeClr val="bg1"/>
                </a:solidFill>
                <a:effectLst/>
                <a:ea typeface="Calibri"/>
              </a:rPr>
              <a:t>библиотечное объединение»</a:t>
            </a:r>
            <a:br>
              <a:rPr lang="ru-RU" sz="2400" b="1" cap="none" spc="0" dirty="0" smtClean="0">
                <a:solidFill>
                  <a:schemeClr val="bg1"/>
                </a:solidFill>
                <a:effectLst/>
                <a:ea typeface="Calibri"/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  <a:effectLst/>
                <a:ea typeface="Calibri"/>
              </a:rPr>
              <a:t>(заведующая Абрамова Татьяна Васильевна)</a:t>
            </a:r>
            <a:endParaRPr lang="ru-RU" sz="2400" b="1" i="1" cap="none" spc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77" y="2496133"/>
            <a:ext cx="250243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main\Desktop\Подзавалово\9_0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43074"/>
            <a:ext cx="2538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in\Desktop\Подзавалово\9_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06133"/>
            <a:ext cx="206045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30" y="4005064"/>
            <a:ext cx="180321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main\Desktop\Подзавалово\9_2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4676344"/>
            <a:ext cx="2203956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8064897" cy="52565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Председатель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Бородина  Людмила Ивановна,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начальник отдела Управления культуры и 						архивного дела  Орловской области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Заместитель председателя</a:t>
            </a: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Бубнов Валерий Васильевич, 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директор  библиотеки  им. И. А. Бунина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Секретарь </a:t>
            </a: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Комиссарова  Людмила Николаевна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заведующая НМО библиотеки 							им. И. А. Бунина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Члены конкурсной комиссии: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Глоба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Лариса Сергеевна,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гл. библиотекарь по маркетингу НМО библиотеки </a:t>
            </a: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	им. И. А. Бунина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Ляхова Ирина Анатольевна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гл. библиотекарь 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НМО библиотеки </a:t>
            </a:r>
          </a:p>
          <a:p>
            <a:pPr>
              <a:buNone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	им. И. А. Бунина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Морозов Павел Валерьевич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начальник отдела Управления культуры и 						архивного дела  Орловской области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Никашкина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Ирина Александровна,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директор ОДБ им. М. М. Пришвина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Чупахина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Татьяна Николаевна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заведующая НМО ОДБ им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М. М. Пришвина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Шатохина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Наталья Захаровна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зам. директора библиотеки им. И. А. Бунина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64096"/>
          </a:xfrm>
        </p:spPr>
        <p:txBody>
          <a:bodyPr>
            <a:normAutofit/>
          </a:bodyPr>
          <a:lstStyle/>
          <a:p>
            <a:pPr algn="ctr"/>
            <a:r>
              <a:rPr lang="ru-RU" sz="4000" cap="none" spc="0" dirty="0" smtClean="0">
                <a:solidFill>
                  <a:schemeClr val="bg1"/>
                </a:solidFill>
              </a:rPr>
              <a:t>Состав жюри</a:t>
            </a:r>
            <a:endParaRPr lang="ru-RU" sz="4000" cap="none" spc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04664"/>
            <a:ext cx="8590728" cy="1872208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8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Ильинская  библиотека-филиал №7 </a:t>
            </a:r>
            <a:br>
              <a:rPr lang="ru-RU" sz="28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</a:br>
            <a: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МКУК «</a:t>
            </a:r>
            <a:r>
              <a:rPr lang="ru-RU" sz="2200" b="1" cap="none" spc="0" dirty="0" err="1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Межпоселенческая</a:t>
            </a:r>
            <a: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 централизованная </a:t>
            </a:r>
            <a:b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</a:br>
            <a: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библиотечная система </a:t>
            </a:r>
            <a:r>
              <a:rPr lang="ru-RU" sz="2200" b="1" cap="none" spc="0" dirty="0" err="1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Хотынецкого</a:t>
            </a:r>
            <a: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 района», </a:t>
            </a:r>
            <a:b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</a:br>
            <a:r>
              <a:rPr lang="ru-RU" sz="2200" b="1" cap="none" spc="0" dirty="0" err="1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Ильинское</a:t>
            </a:r>
            <a: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 сельское поселение</a:t>
            </a:r>
            <a:br>
              <a:rPr lang="ru-RU" sz="2200" b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</a:br>
            <a:r>
              <a:rPr lang="ru-RU" sz="2200" b="1" i="1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(</a:t>
            </a:r>
            <a:r>
              <a:rPr lang="ru-RU" sz="2200" b="1" i="1" cap="none" spc="0" dirty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з</a:t>
            </a:r>
            <a:r>
              <a:rPr lang="ru-RU" sz="2200" b="1" i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аведующая </a:t>
            </a:r>
            <a:r>
              <a:rPr lang="ru-RU" sz="2200" b="1" i="1" cap="none" spc="0" dirty="0" err="1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Федотенкова</a:t>
            </a:r>
            <a:r>
              <a:rPr lang="ru-RU" sz="2200" b="1" i="1" cap="none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 Антонина Петровна</a:t>
            </a:r>
            <a:r>
              <a:rPr lang="ru-RU" sz="2200" b="1" i="1" spc="0" dirty="0" smtClean="0">
                <a:solidFill>
                  <a:schemeClr val="bg1"/>
                </a:solidFill>
                <a:effectLst>
                  <a:reflection blurRad="12700" endPos="0" dir="5400000" sy="-90000" algn="bl" rotWithShape="0"/>
                </a:effectLst>
                <a:cs typeface="Arial" pitchFamily="34" charset="0"/>
              </a:rPr>
              <a:t>)</a:t>
            </a:r>
            <a:endParaRPr lang="ru-RU" sz="2200" b="1" i="1" spc="0" dirty="0">
              <a:solidFill>
                <a:schemeClr val="bg1"/>
              </a:solidFill>
              <a:effectLst>
                <a:reflection blurRad="12700" endPos="0" dir="5400000" sy="-90000" algn="bl" rotWithShape="0"/>
              </a:effectLst>
              <a:cs typeface="Arial" pitchFamily="34" charset="0"/>
            </a:endParaRPr>
          </a:p>
        </p:txBody>
      </p:sp>
      <p:pic>
        <p:nvPicPr>
          <p:cNvPr id="3074" name="Picture 2" descr="C:\Users\main\Desktop\Подзавалово\9 октября0007 - копия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28402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in\Desktop\Подзавалово\9 октября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18777"/>
            <a:ext cx="290066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in\Desktop\Подзавалово\9 октября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192"/>
            <a:ext cx="293650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04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5"/>
            <a:ext cx="8928992" cy="100811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Библиотекари </a:t>
            </a:r>
            <a:r>
              <a:rPr lang="ru-RU" sz="4000" dirty="0">
                <a:solidFill>
                  <a:schemeClr val="bg1"/>
                </a:solidFill>
              </a:rPr>
              <a:t>- участники конкурса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-12832722" y="-4779586"/>
            <a:ext cx="21725202" cy="1080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16833"/>
            <a:ext cx="856895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в </a:t>
            </a:r>
            <a:r>
              <a:rPr lang="ru-RU" sz="3200" b="1" dirty="0"/>
              <a:t>номинации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«</a:t>
            </a:r>
            <a:r>
              <a:rPr lang="ru-RU" sz="3600" b="1" i="1" dirty="0">
                <a:solidFill>
                  <a:schemeClr val="bg1"/>
                </a:solidFill>
              </a:rPr>
              <a:t>Лучший библиотечный специалист центральной 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районной / </a:t>
            </a:r>
            <a:r>
              <a:rPr lang="ru-RU" sz="3600" b="1" i="1" dirty="0" err="1">
                <a:solidFill>
                  <a:schemeClr val="bg1"/>
                </a:solidFill>
              </a:rPr>
              <a:t>межпоселенческой</a:t>
            </a:r>
            <a:r>
              <a:rPr lang="ru-RU" sz="3600" b="1" i="1" dirty="0">
                <a:solidFill>
                  <a:schemeClr val="bg1"/>
                </a:solidFill>
              </a:rPr>
              <a:t> / 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городской библиотеки»</a:t>
            </a:r>
          </a:p>
          <a:p>
            <a:pPr algn="ctr"/>
            <a:endParaRPr lang="ru-RU" sz="2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0615"/>
            <a:ext cx="9144000" cy="1728192"/>
          </a:xfrm>
        </p:spPr>
        <p:txBody>
          <a:bodyPr>
            <a:normAutofit/>
          </a:bodyPr>
          <a:lstStyle/>
          <a:p>
            <a:pPr algn="ctr"/>
            <a:r>
              <a:rPr lang="ru-RU" sz="3100" b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Должикова</a:t>
            </a:r>
            <a: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Елена Ивановна</a:t>
            </a:r>
            <a:b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Ведущий библиотекарь</a:t>
            </a:r>
            <a:br>
              <a:rPr lang="ru-RU" sz="2400" b="1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МБУ «</a:t>
            </a:r>
            <a:r>
              <a:rPr lang="ru-RU" sz="2400" i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Межпоселенческая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районная библиотека </a:t>
            </a:r>
            <a:b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Верховского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района Орловской области»</a:t>
            </a:r>
            <a:endParaRPr lang="ru-RU" sz="2400" i="1" spc="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27" y="1963596"/>
            <a:ext cx="105748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84" y="3253951"/>
            <a:ext cx="1060394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31" y="1958229"/>
            <a:ext cx="1020137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33" y="1974577"/>
            <a:ext cx="100457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35" y="3317892"/>
            <a:ext cx="100040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68" y="3317892"/>
            <a:ext cx="73620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13" y="3306954"/>
            <a:ext cx="95128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69" y="1958229"/>
            <a:ext cx="98847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17" y="3351460"/>
            <a:ext cx="101423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00807"/>
            <a:ext cx="920579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68" y="4938525"/>
            <a:ext cx="1800000" cy="268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-1262063"/>
            <a:ext cx="408426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2035811"/>
            <a:ext cx="27007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Мой дом второй - библиотека.</a:t>
            </a:r>
          </a:p>
          <a:p>
            <a:pPr>
              <a:defRPr/>
            </a:pP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Своей работой дорожу.</a:t>
            </a:r>
          </a:p>
          <a:p>
            <a:pPr>
              <a:defRPr/>
            </a:pP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И, честно, до </a:t>
            </a:r>
            <a:r>
              <a:rPr lang="ru-RU" sz="1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скончанья</a:t>
            </a: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века</a:t>
            </a:r>
          </a:p>
          <a:p>
            <a:pPr>
              <a:defRPr/>
            </a:pP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Лишь ей одной принадлежу. Твердят иные: "Служба ваша</a:t>
            </a:r>
            <a:b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Скучна, сера - всё это бред".</a:t>
            </a:r>
            <a:b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Лишь поварившись в нашей каше</a:t>
            </a:r>
            <a:b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1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Они иной дадут ответ…</a:t>
            </a:r>
          </a:p>
        </p:txBody>
      </p:sp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947440"/>
            <a:ext cx="103028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2" y="1928255"/>
            <a:ext cx="180498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49730"/>
            <a:ext cx="17986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4" y="4895692"/>
            <a:ext cx="1800000" cy="268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06" y="4965508"/>
            <a:ext cx="1800000" cy="267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0" y="-5486"/>
            <a:ext cx="9144000" cy="18503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3100" b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Приймак</a:t>
            </a:r>
            <a: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Ольга Анатольевна</a:t>
            </a:r>
            <a:r>
              <a:rPr lang="ru-RU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Заведующая </a:t>
            </a:r>
            <a: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методико-библиографическим отделом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Центральной городской библиотеки  им. И. А. Новикова</a:t>
            </a:r>
            <a:b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МБУ «Централизованная библиотечная система  г. Мценска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»</a:t>
            </a:r>
            <a:endParaRPr lang="ru-RU" sz="2400" i="1" cap="none" spc="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main\Desktop\Приймак\Приймак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42650"/>
            <a:ext cx="270167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in\Desktop\Приймак\Приймак0005 - копия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22650"/>
            <a:ext cx="20789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in\Desktop\Приймак\Приймак0005 - копия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5" y="2412987"/>
            <a:ext cx="219662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in\Desktop\Приймак\Приймак00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14" y="4236417"/>
            <a:ext cx="79304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main\Desktop\Приймак\Приймак00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60" y="4236417"/>
            <a:ext cx="78345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main\Desktop\Приймак\Приймак000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30303"/>
            <a:ext cx="792000" cy="110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ain\Desktop\Приймак\Приймак000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30" y="5330303"/>
            <a:ext cx="792000" cy="11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main\Desktop\Приймак\Приймак00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98" y="4146417"/>
            <a:ext cx="83707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main\Desktop\Приймак\Приймак001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98963"/>
            <a:ext cx="801168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main\Desktop\Приймак\Приймак001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48" y="5127077"/>
            <a:ext cx="83707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main\Desktop\Приймак\Приймак000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352088"/>
            <a:ext cx="819485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main\Desktop\Приймак\Приймак001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01" y="4334088"/>
            <a:ext cx="863598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main\Desktop\Приймак\Приймак000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85" y="5153332"/>
            <a:ext cx="8840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2126688"/>
          </a:xfrm>
        </p:spPr>
        <p:txBody>
          <a:bodyPr>
            <a:normAutofit/>
          </a:bodyPr>
          <a:lstStyle/>
          <a:p>
            <a:pPr algn="ctr"/>
            <a:r>
              <a:rPr lang="ru-RU" sz="3100" b="1" cap="none" dirty="0" err="1" smtClean="0">
                <a:solidFill>
                  <a:schemeClr val="bg1"/>
                </a:solidFill>
              </a:rPr>
              <a:t>Сбродова</a:t>
            </a:r>
            <a:r>
              <a:rPr lang="ru-RU" sz="3100" b="1" cap="none" dirty="0" smtClean="0">
                <a:solidFill>
                  <a:schemeClr val="bg1"/>
                </a:solidFill>
              </a:rPr>
              <a:t> Галина Петровна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  <a:effectLst/>
                <a:ea typeface="Times New Roman" pitchFamily="18" charset="0"/>
              </a:rPr>
              <a:t>Ведущий библиотекарь</a:t>
            </a:r>
            <a:br>
              <a:rPr lang="ru-RU" sz="2400" b="1" i="1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dirty="0" err="1">
                <a:solidFill>
                  <a:schemeClr val="bg1"/>
                </a:solidFill>
                <a:effectLst/>
                <a:ea typeface="Times New Roman" pitchFamily="18" charset="0"/>
              </a:rPr>
              <a:t>межпоселенческой</a:t>
            </a:r>
            <a:r>
              <a:rPr lang="ru-RU" sz="2400" i="1" dirty="0">
                <a:solidFill>
                  <a:schemeClr val="bg1"/>
                </a:solidFill>
                <a:effectLst/>
                <a:ea typeface="Times New Roman" pitchFamily="18" charset="0"/>
              </a:rPr>
              <a:t> центральной библиотеки </a:t>
            </a:r>
            <a:br>
              <a:rPr lang="ru-RU" sz="2400" i="1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dirty="0">
                <a:solidFill>
                  <a:schemeClr val="bg1"/>
                </a:solidFill>
                <a:effectLst/>
                <a:ea typeface="Times New Roman" pitchFamily="18" charset="0"/>
              </a:rPr>
              <a:t>МКУК «</a:t>
            </a:r>
            <a:r>
              <a:rPr lang="ru-RU" sz="2400" i="1" dirty="0" err="1">
                <a:solidFill>
                  <a:schemeClr val="bg1"/>
                </a:solidFill>
                <a:effectLst/>
                <a:ea typeface="Times New Roman" pitchFamily="18" charset="0"/>
              </a:rPr>
              <a:t>Межпоселенческая</a:t>
            </a:r>
            <a:r>
              <a:rPr lang="ru-RU" sz="2400" i="1" dirty="0">
                <a:solidFill>
                  <a:schemeClr val="bg1"/>
                </a:solidFill>
                <a:effectLst/>
                <a:ea typeface="Times New Roman" pitchFamily="18" charset="0"/>
              </a:rPr>
              <a:t> централизованная библиотечная система» </a:t>
            </a:r>
            <a:r>
              <a:rPr lang="ru-RU" sz="2400" i="1" dirty="0" err="1">
                <a:solidFill>
                  <a:schemeClr val="bg1"/>
                </a:solidFill>
                <a:effectLst/>
                <a:ea typeface="Times New Roman" pitchFamily="18" charset="0"/>
              </a:rPr>
              <a:t>Шаблыкинского</a:t>
            </a:r>
            <a:r>
              <a:rPr lang="ru-RU" sz="2400" i="1" dirty="0">
                <a:solidFill>
                  <a:schemeClr val="bg1"/>
                </a:solidFill>
                <a:effectLst/>
                <a:ea typeface="Times New Roman" pitchFamily="18" charset="0"/>
              </a:rPr>
              <a:t> района Орловской области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15" y="2492896"/>
            <a:ext cx="263621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76947"/>
            <a:ext cx="2653502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65" y="2492896"/>
            <a:ext cx="266838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76947"/>
            <a:ext cx="325641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47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56" y="1695970"/>
            <a:ext cx="8686800" cy="7969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3100" b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Хизёва</a:t>
            </a:r>
            <a: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Наталья Петровна</a:t>
            </a:r>
            <a:b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Библиотекарь</a:t>
            </a:r>
            <a:br>
              <a:rPr lang="ru-RU" sz="2400" b="1" i="1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центральной районной библиотеки</a:t>
            </a:r>
            <a:b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МКУК «</a:t>
            </a:r>
            <a:r>
              <a:rPr lang="ru-RU" sz="2400" i="1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Межпоселенческая</a:t>
            </a:r>
            <a: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централизованная библиотечная система </a:t>
            </a:r>
            <a:r>
              <a:rPr lang="ru-RU" sz="2400" i="1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Хотынецкого</a:t>
            </a:r>
            <a: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района»</a:t>
            </a:r>
            <a:r>
              <a:rPr lang="ru-RU" sz="2400" b="1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2400" b="1" i="1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endParaRPr lang="ru-RU" sz="2400" b="1" i="1" spc="0" dirty="0">
              <a:solidFill>
                <a:schemeClr val="bg1"/>
              </a:solidFill>
              <a:effectLst/>
              <a:ea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51" y="2780848"/>
            <a:ext cx="290171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39685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71" y="4523887"/>
            <a:ext cx="2401981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69045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23887"/>
            <a:ext cx="2371525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" y="260648"/>
            <a:ext cx="9145016" cy="129614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Библиотекари – участники конкурса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00808"/>
            <a:ext cx="92170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 </a:t>
            </a:r>
            <a:r>
              <a:rPr lang="ru-RU" sz="3200" b="1" dirty="0" err="1" smtClean="0"/>
              <a:t>подноминации</a:t>
            </a:r>
            <a:endParaRPr lang="ru-RU" sz="3200" b="1" dirty="0" smtClean="0"/>
          </a:p>
          <a:p>
            <a:pPr algn="ctr"/>
            <a:endParaRPr lang="ru-RU" sz="800" b="1" dirty="0" smtClean="0"/>
          </a:p>
          <a:p>
            <a:pPr algn="ctr"/>
            <a:r>
              <a:rPr lang="ru-RU" sz="3600" i="1" dirty="0" smtClean="0">
                <a:solidFill>
                  <a:schemeClr val="bg1"/>
                </a:solidFill>
              </a:rPr>
              <a:t>«Лучший библиотечный специалист детской  библиотеки» </a:t>
            </a:r>
            <a:endParaRPr lang="ru-RU" sz="3600" i="1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main\Documents\Асс 2\материал к плакату, приглаш\Плокат-Асамблея-Бунинка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15" y="4077072"/>
            <a:ext cx="28123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spc="0" dirty="0" smtClean="0">
                <a:solidFill>
                  <a:schemeClr val="bg1"/>
                </a:solidFill>
              </a:rPr>
              <a:t>Королёва Галина Михайловна</a:t>
            </a:r>
            <a:br>
              <a:rPr lang="ru-RU" sz="3100" b="1" cap="none" spc="0" dirty="0" smtClean="0">
                <a:solidFill>
                  <a:schemeClr val="bg1"/>
                </a:solidFill>
              </a:rPr>
            </a:br>
            <a:r>
              <a:rPr lang="ru-RU" sz="2400" b="1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Ведущий библиотекарь</a:t>
            </a:r>
            <a:br>
              <a:rPr lang="ru-RU" sz="2400" b="1" i="1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Центральной детской библиотеки им. Е. А. Благининой </a:t>
            </a:r>
            <a:b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МКУК «Центральная районная библиотека </a:t>
            </a:r>
            <a:b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spc="0" dirty="0">
                <a:solidFill>
                  <a:schemeClr val="bg1"/>
                </a:solidFill>
                <a:effectLst/>
                <a:ea typeface="Times New Roman" pitchFamily="18" charset="0"/>
              </a:rPr>
              <a:t>Свердловского района Орловской области»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51" y="2457653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82" y="4898566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18" y="2361911"/>
            <a:ext cx="153469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99274"/>
            <a:ext cx="135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webattach.mail.yandex.net/message_part_real/P1000959.JPG?sid=bmgietJbB8m6Z1vdifJ90PwxJdvKk%2AkzIvwadr%2AQtsoK7cI1L7U0m2us46%2FS1Vz8LDtvIPa%2FcsTa%2FMWbnA3cqw%3D%3D&amp;exif_rotate=y&amp;hid=1.2&amp;ids=2400000000570353252&amp;name=P1000959.JPG&amp;no_disposition=y&amp;thumb=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5765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laginina.nethouse.ru/static/img/0000/0001/3527/13527810.ogklfbn3f2.W66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4703474"/>
            <a:ext cx="2019037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33" y="260649"/>
            <a:ext cx="8554342" cy="189427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spc="0" dirty="0" err="1" smtClean="0">
                <a:solidFill>
                  <a:schemeClr val="bg1"/>
                </a:solidFill>
              </a:rPr>
              <a:t>Хворова</a:t>
            </a:r>
            <a:r>
              <a:rPr lang="ru-RU" sz="2800" b="1" spc="0" dirty="0" smtClean="0">
                <a:solidFill>
                  <a:schemeClr val="bg1"/>
                </a:solidFill>
              </a:rPr>
              <a:t> </a:t>
            </a:r>
            <a:r>
              <a:rPr lang="ru-RU" sz="2800" b="1" spc="0" dirty="0">
                <a:solidFill>
                  <a:schemeClr val="bg1"/>
                </a:solidFill>
              </a:rPr>
              <a:t>Надежда Николаевна</a:t>
            </a:r>
            <a:br>
              <a:rPr lang="ru-RU" sz="2800" b="1" spc="0" dirty="0">
                <a:solidFill>
                  <a:schemeClr val="bg1"/>
                </a:solidFill>
              </a:rPr>
            </a:br>
            <a:r>
              <a:rPr lang="ru-RU" sz="2200" b="1" i="1" spc="0" dirty="0">
                <a:solidFill>
                  <a:schemeClr val="bg1"/>
                </a:solidFill>
              </a:rPr>
              <a:t>Ведущий библиотекарь </a:t>
            </a:r>
            <a:br>
              <a:rPr lang="ru-RU" sz="2200" b="1" i="1" spc="0" dirty="0">
                <a:solidFill>
                  <a:schemeClr val="bg1"/>
                </a:solidFill>
              </a:rPr>
            </a:br>
            <a:r>
              <a:rPr lang="ru-RU" sz="2200" b="1" i="1" spc="0" dirty="0">
                <a:solidFill>
                  <a:schemeClr val="bg1"/>
                </a:solidFill>
              </a:rPr>
              <a:t>городской детской библиотеки № 4 </a:t>
            </a:r>
            <a:br>
              <a:rPr lang="ru-RU" sz="2200" b="1" i="1" spc="0" dirty="0">
                <a:solidFill>
                  <a:schemeClr val="bg1"/>
                </a:solidFill>
              </a:rPr>
            </a:br>
            <a:r>
              <a:rPr lang="ru-RU" sz="2200" i="1" spc="0" dirty="0">
                <a:solidFill>
                  <a:schemeClr val="bg1"/>
                </a:solidFill>
              </a:rPr>
              <a:t>МКУ «</a:t>
            </a:r>
            <a:r>
              <a:rPr lang="ru-RU" sz="2200" i="1" spc="0" dirty="0" err="1">
                <a:solidFill>
                  <a:schemeClr val="bg1"/>
                </a:solidFill>
              </a:rPr>
              <a:t>Ливенская</a:t>
            </a:r>
            <a:r>
              <a:rPr lang="ru-RU" sz="2200" i="1" spc="0" dirty="0">
                <a:solidFill>
                  <a:schemeClr val="bg1"/>
                </a:solidFill>
              </a:rPr>
              <a:t> городская </a:t>
            </a:r>
            <a:r>
              <a:rPr lang="ru-RU" sz="2200" i="1" spc="0" dirty="0" smtClean="0">
                <a:solidFill>
                  <a:schemeClr val="bg1"/>
                </a:solidFill>
              </a:rPr>
              <a:t>централизованная</a:t>
            </a:r>
            <a:br>
              <a:rPr lang="ru-RU" sz="2200" i="1" spc="0" dirty="0" smtClean="0">
                <a:solidFill>
                  <a:schemeClr val="bg1"/>
                </a:solidFill>
              </a:rPr>
            </a:br>
            <a:r>
              <a:rPr lang="ru-RU" sz="2200" i="1" spc="0" dirty="0" smtClean="0">
                <a:solidFill>
                  <a:schemeClr val="bg1"/>
                </a:solidFill>
              </a:rPr>
              <a:t> </a:t>
            </a:r>
            <a:r>
              <a:rPr lang="ru-RU" sz="2200" i="1" spc="0" dirty="0">
                <a:solidFill>
                  <a:schemeClr val="bg1"/>
                </a:solidFill>
              </a:rPr>
              <a:t>библиотечная система</a:t>
            </a:r>
            <a:r>
              <a:rPr lang="ru-RU" sz="2200" i="1" spc="0" dirty="0" smtClean="0">
                <a:solidFill>
                  <a:schemeClr val="bg1"/>
                </a:solidFill>
              </a:rPr>
              <a:t>»,  </a:t>
            </a:r>
            <a:r>
              <a:rPr lang="ru-RU" sz="2200" i="1" spc="0" dirty="0">
                <a:solidFill>
                  <a:schemeClr val="bg1"/>
                </a:solidFill>
              </a:rPr>
              <a:t>г. Ливны</a:t>
            </a:r>
          </a:p>
        </p:txBody>
      </p:sp>
      <p:pic>
        <p:nvPicPr>
          <p:cNvPr id="3085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34" y="4530446"/>
            <a:ext cx="218302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31" y="4306139"/>
            <a:ext cx="187222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2" y="2182683"/>
            <a:ext cx="2428549" cy="17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main\Pictures\Библиотека книга\дет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442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376" y="3930257"/>
            <a:ext cx="944637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Клубх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1600656"/>
            <a:ext cx="2212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4290257"/>
            <a:ext cx="2468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Наши клубы: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Клуб любознательных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«В страну </a:t>
            </a:r>
            <a:r>
              <a:rPr lang="ru-RU" sz="1400" b="1" dirty="0" err="1" smtClean="0">
                <a:solidFill>
                  <a:schemeClr val="bg1"/>
                </a:solidFill>
              </a:rPr>
              <a:t>Всезналия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«В союзе с красотой»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«Бригантина»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«</a:t>
            </a:r>
            <a:r>
              <a:rPr lang="ru-RU" sz="1400" b="1" dirty="0" err="1" smtClean="0">
                <a:solidFill>
                  <a:schemeClr val="bg1"/>
                </a:solidFill>
              </a:rPr>
              <a:t>Знайкины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рассказки</a:t>
            </a:r>
            <a:r>
              <a:rPr lang="ru-RU" sz="1400" b="1" dirty="0" smtClean="0">
                <a:solidFill>
                  <a:schemeClr val="bg1"/>
                </a:solidFill>
              </a:rPr>
              <a:t>»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80" y="5769160"/>
            <a:ext cx="73237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17" y="4869160"/>
            <a:ext cx="718572" cy="7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 descr="C:\Users\main\Pictures\Библиотека книга\Рисунок10.pn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92" y="2210439"/>
            <a:ext cx="1464945" cy="1620000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7226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Библиотекари – участники конкурса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772816"/>
            <a:ext cx="79208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подноминации</a:t>
            </a:r>
            <a:endParaRPr lang="ru-RU" sz="2800" b="1" dirty="0" smtClean="0"/>
          </a:p>
          <a:p>
            <a:pPr algn="ctr"/>
            <a:endParaRPr lang="ru-RU" sz="800" b="1" dirty="0" smtClean="0"/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i="1" dirty="0" smtClean="0">
                <a:solidFill>
                  <a:schemeClr val="bg1"/>
                </a:solidFill>
              </a:rPr>
              <a:t>Лучший библиотечный специалист сельской библиотеки»</a:t>
            </a:r>
          </a:p>
          <a:p>
            <a:pPr algn="ctr"/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390198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608" y="332656"/>
            <a:ext cx="8686800" cy="864096"/>
          </a:xfrm>
        </p:spPr>
        <p:txBody>
          <a:bodyPr/>
          <a:lstStyle/>
          <a:p>
            <a:pPr algn="ctr"/>
            <a:r>
              <a:rPr lang="ru-RU" sz="4000" spc="0" dirty="0" smtClean="0"/>
              <a:t>Н</a:t>
            </a:r>
            <a:r>
              <a:rPr lang="ru-RU" spc="0" dirty="0" smtClean="0"/>
              <a:t>оминация</a:t>
            </a:r>
            <a:endParaRPr lang="ru-RU" spc="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268760"/>
            <a:ext cx="84000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i="1" dirty="0" smtClean="0"/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«Лучшая библиотека»</a:t>
            </a:r>
          </a:p>
          <a:p>
            <a:pPr algn="ctr"/>
            <a:endParaRPr lang="ru-RU" sz="800" i="1" dirty="0" smtClean="0"/>
          </a:p>
          <a:p>
            <a:pPr algn="ctr"/>
            <a:r>
              <a:rPr lang="ru-RU" sz="2400" dirty="0" smtClean="0"/>
              <a:t>Приняли участие 9 муниципальных библиотек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/>
              <a:t>Подноминация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«Лучшая центральная районная </a:t>
            </a:r>
            <a:r>
              <a:rPr lang="ru-RU" sz="2000" b="1" dirty="0">
                <a:solidFill>
                  <a:schemeClr val="bg1"/>
                </a:solidFill>
              </a:rPr>
              <a:t>/ </a:t>
            </a:r>
            <a:r>
              <a:rPr lang="ru-RU" sz="2000" b="1" dirty="0" smtClean="0">
                <a:solidFill>
                  <a:schemeClr val="bg1"/>
                </a:solidFill>
              </a:rPr>
              <a:t>				</a:t>
            </a:r>
            <a:r>
              <a:rPr lang="ru-RU" sz="2000" b="1" dirty="0" err="1" smtClean="0">
                <a:solidFill>
                  <a:schemeClr val="bg1"/>
                </a:solidFill>
              </a:rPr>
              <a:t>межпоселенческая</a:t>
            </a:r>
            <a:r>
              <a:rPr lang="ru-RU" sz="2000" b="1" dirty="0" smtClean="0">
                <a:solidFill>
                  <a:schemeClr val="bg1"/>
                </a:solidFill>
              </a:rPr>
              <a:t> библиотека» </a:t>
            </a:r>
            <a:r>
              <a:rPr lang="ru-RU" sz="2000" b="1" dirty="0" smtClean="0"/>
              <a:t>- 2;</a:t>
            </a:r>
            <a:endParaRPr lang="ru-RU" sz="2000" b="1" dirty="0"/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/>
              <a:t>Подноминация</a:t>
            </a:r>
            <a:r>
              <a:rPr lang="ru-RU" sz="2000" b="1" dirty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«Лучшая городская библиотека»</a:t>
            </a:r>
            <a:r>
              <a:rPr lang="ru-RU" sz="2000" b="1" dirty="0" smtClean="0"/>
              <a:t> - 1;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/>
              <a:t>Подноминация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«Лучшая сельская библиотека» </a:t>
            </a:r>
            <a:r>
              <a:rPr lang="ru-RU" sz="2000" b="1" dirty="0" smtClean="0"/>
              <a:t>- 6.</a:t>
            </a:r>
            <a:endParaRPr lang="ru-RU" sz="2000" b="1" dirty="0"/>
          </a:p>
          <a:p>
            <a:pPr algn="just"/>
            <a:endParaRPr lang="ru-RU" sz="2000" b="1" dirty="0"/>
          </a:p>
        </p:txBody>
      </p:sp>
      <p:pic>
        <p:nvPicPr>
          <p:cNvPr id="6147" name="Picture 3" descr="C:\Users\main\Pictures\Библиотека книга\Библиоте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240764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09" y="260648"/>
            <a:ext cx="8743500" cy="223224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3100" b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Каменецкая</a:t>
            </a:r>
            <a: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Валентина Фёдоровна</a:t>
            </a:r>
            <a:r>
              <a:rPr lang="ru-RU" sz="3100" b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3100" b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cap="none" spc="0" dirty="0">
                <a:solidFill>
                  <a:schemeClr val="bg1"/>
                </a:solidFill>
              </a:rPr>
              <a:t>Библиотекарь филиала </a:t>
            </a:r>
            <a:br>
              <a:rPr lang="ru-RU" sz="2400" b="1" i="1" cap="none" spc="0" dirty="0">
                <a:solidFill>
                  <a:schemeClr val="bg1"/>
                </a:solidFill>
              </a:rPr>
            </a:br>
            <a:r>
              <a:rPr lang="ru-RU" sz="2400" b="1" i="1" cap="none" spc="0" dirty="0" err="1">
                <a:solidFill>
                  <a:schemeClr val="bg1"/>
                </a:solidFill>
              </a:rPr>
              <a:t>Сурьянинская</a:t>
            </a:r>
            <a:r>
              <a:rPr lang="ru-RU" sz="2400" b="1" i="1" cap="none" spc="0" dirty="0">
                <a:solidFill>
                  <a:schemeClr val="bg1"/>
                </a:solidFill>
              </a:rPr>
              <a:t> сельская  библиотека </a:t>
            </a:r>
            <a:br>
              <a:rPr lang="ru-RU" sz="2400" b="1" i="1" cap="none" spc="0" dirty="0">
                <a:solidFill>
                  <a:schemeClr val="bg1"/>
                </a:solidFill>
              </a:rPr>
            </a:br>
            <a:r>
              <a:rPr lang="ru-RU" sz="2400" i="1" cap="none" spc="0" dirty="0">
                <a:solidFill>
                  <a:schemeClr val="bg1"/>
                </a:solidFill>
              </a:rPr>
              <a:t>МБУ «</a:t>
            </a:r>
            <a:r>
              <a:rPr lang="ru-RU" sz="2400" i="1" cap="none" spc="0" dirty="0" err="1">
                <a:solidFill>
                  <a:schemeClr val="bg1"/>
                </a:solidFill>
              </a:rPr>
              <a:t>Межпоселенческое</a:t>
            </a:r>
            <a:r>
              <a:rPr lang="ru-RU" sz="2400" i="1" cap="none" spc="0" dirty="0">
                <a:solidFill>
                  <a:schemeClr val="bg1"/>
                </a:solidFill>
              </a:rPr>
              <a:t> объединение библиотек </a:t>
            </a:r>
            <a:br>
              <a:rPr lang="ru-RU" sz="2400" i="1" cap="none" spc="0" dirty="0">
                <a:solidFill>
                  <a:schemeClr val="bg1"/>
                </a:solidFill>
              </a:rPr>
            </a:br>
            <a:r>
              <a:rPr lang="ru-RU" sz="2400" i="1" cap="none" spc="0" dirty="0">
                <a:solidFill>
                  <a:schemeClr val="bg1"/>
                </a:solidFill>
              </a:rPr>
              <a:t>муниципального района Болховский Орловской области», </a:t>
            </a:r>
            <a:br>
              <a:rPr lang="ru-RU" sz="2400" i="1" cap="none" spc="0" dirty="0">
                <a:solidFill>
                  <a:schemeClr val="bg1"/>
                </a:solidFill>
              </a:rPr>
            </a:br>
            <a:r>
              <a:rPr lang="ru-RU" sz="2400" i="1" cap="none" spc="0" dirty="0" err="1">
                <a:solidFill>
                  <a:schemeClr val="bg1"/>
                </a:solidFill>
              </a:rPr>
              <a:t>Сурьянинское</a:t>
            </a:r>
            <a:r>
              <a:rPr lang="ru-RU" sz="2400" i="1" cap="none" spc="0" dirty="0">
                <a:solidFill>
                  <a:schemeClr val="bg1"/>
                </a:solidFill>
              </a:rPr>
              <a:t> сельское поселение</a:t>
            </a:r>
          </a:p>
        </p:txBody>
      </p:sp>
      <p:pic>
        <p:nvPicPr>
          <p:cNvPr id="3" name="Picture 4" descr="P1060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12371"/>
            <a:ext cx="312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9" descr="DSC_64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147" y="2624651"/>
            <a:ext cx="2381582" cy="169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IMG_01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208" y="3652371"/>
            <a:ext cx="2400000" cy="1800000"/>
          </a:xfrm>
          <a:prstGeom prst="rect">
            <a:avLst/>
          </a:prstGeom>
          <a:ln/>
        </p:spPr>
      </p:pic>
      <p:pic>
        <p:nvPicPr>
          <p:cNvPr id="5" name="Picture 10" descr="DSC_42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955" y="4725144"/>
            <a:ext cx="2468423" cy="169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2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705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cap="none" dirty="0" smtClean="0"/>
              <a:t/>
            </a:r>
            <a:br>
              <a:rPr lang="ru-RU" sz="3200" b="1" cap="none" dirty="0" smtClean="0"/>
            </a:br>
            <a:r>
              <a:rPr lang="ru-RU" sz="3200" b="1" cap="none" dirty="0"/>
              <a:t/>
            </a:r>
            <a:br>
              <a:rPr lang="ru-RU" sz="3200" b="1" cap="none" dirty="0"/>
            </a:br>
            <a:r>
              <a:rPr lang="ru-RU" sz="3100" b="1" cap="none" spc="0" dirty="0" smtClean="0">
                <a:solidFill>
                  <a:schemeClr val="bg1"/>
                </a:solidFill>
              </a:rPr>
              <a:t>Грачёва Наталья Борисовна</a:t>
            </a:r>
            <a:r>
              <a:rPr lang="ru-RU" b="1" cap="none" spc="0" dirty="0">
                <a:solidFill>
                  <a:schemeClr val="bg1"/>
                </a:solidFill>
              </a:rPr>
              <a:t/>
            </a:r>
            <a:br>
              <a:rPr lang="ru-RU" b="1" cap="none" spc="0" dirty="0">
                <a:solidFill>
                  <a:schemeClr val="bg1"/>
                </a:solidFill>
              </a:rPr>
            </a:br>
            <a: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Библиотекарь 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Бородинской сельской библиотеки 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администрации Бородинского сельского поселения </a:t>
            </a:r>
            <a:b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Дмитровского района</a:t>
            </a:r>
          </a:p>
        </p:txBody>
      </p:sp>
      <p:pic>
        <p:nvPicPr>
          <p:cNvPr id="1026" name="Picture 2" descr="F:\Подзавалово\9 октября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213861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ain\Desktop\Подзавалово\9 октября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358085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00" y="404664"/>
            <a:ext cx="8677472" cy="208823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lang="ru-RU" sz="2200" b="1" cap="none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Власова </a:t>
            </a:r>
            <a:r>
              <a:rPr lang="ru-RU" sz="3100" b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Елен</a:t>
            </a:r>
            <a:r>
              <a:rPr lang="ru-RU" sz="3100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а</a:t>
            </a:r>
            <a:r>
              <a:rPr lang="ru-RU" sz="3100" b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lang="ru-RU" sz="3100" b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Анатольевна</a:t>
            </a:r>
            <a:r>
              <a:rPr lang="ru-RU" sz="3100" b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3100" b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Заведующая </a:t>
            </a:r>
            <a:br>
              <a:rPr lang="ru-RU" sz="2400" b="1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Дубровской сельской библиотекой</a:t>
            </a:r>
            <a: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КУК 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lang="ru-RU" sz="2400" i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Должанского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района 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Орловской области </a:t>
            </a:r>
            <a:b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«Централизованная библиотечная система  </a:t>
            </a:r>
            <a:r>
              <a:rPr lang="ru-RU" sz="2400" i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Должанского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района», </a:t>
            </a:r>
            <a:r>
              <a:rPr lang="ru-RU" sz="2400" i="1" cap="none" spc="0" dirty="0" err="1" smtClean="0">
                <a:solidFill>
                  <a:schemeClr val="bg1"/>
                </a:solidFill>
                <a:effectLst/>
                <a:ea typeface="Times New Roman" pitchFamily="18" charset="0"/>
              </a:rPr>
              <a:t>Дубровское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сельское 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поселение</a:t>
            </a:r>
            <a:endParaRPr lang="ru-RU" sz="2700" i="1" spc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9_2\9_2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90195"/>
            <a:ext cx="2160000" cy="31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9_2\9_2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03" y="3212976"/>
            <a:ext cx="368539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734744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/>
              <a:t/>
            </a:r>
            <a:br>
              <a:rPr lang="ru-RU" cap="none" dirty="0" smtClean="0"/>
            </a:br>
            <a:r>
              <a:rPr lang="ru-RU" sz="3100" b="1" cap="none" spc="0" dirty="0" smtClean="0">
                <a:solidFill>
                  <a:schemeClr val="bg1"/>
                </a:solidFill>
              </a:rPr>
              <a:t>Трофимова </a:t>
            </a:r>
            <a:r>
              <a:rPr lang="ru-RU" sz="3100" b="1" cap="none" spc="0" dirty="0">
                <a:solidFill>
                  <a:schemeClr val="bg1"/>
                </a:solidFill>
              </a:rPr>
              <a:t>Ирина Михайловна</a:t>
            </a:r>
            <a:r>
              <a:rPr lang="ru-RU" sz="3100" cap="none" spc="0" dirty="0">
                <a:solidFill>
                  <a:schemeClr val="bg1"/>
                </a:solidFill>
              </a:rPr>
              <a:t/>
            </a:r>
            <a:br>
              <a:rPr lang="ru-RU" sz="3100" cap="none" spc="0" dirty="0">
                <a:solidFill>
                  <a:schemeClr val="bg1"/>
                </a:solidFill>
              </a:rPr>
            </a:br>
            <a: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Заведующая</a:t>
            </a:r>
            <a:b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b="1" i="1" cap="none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Моховской</a:t>
            </a:r>
            <a: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сельской библиотекой </a:t>
            </a:r>
            <a:br>
              <a:rPr lang="ru-RU" sz="24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МБУК «</a:t>
            </a:r>
            <a:r>
              <a:rPr lang="ru-RU" sz="2400" i="1" cap="none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Моховской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сельский дом культуры </a:t>
            </a:r>
            <a:b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Залегощенского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района Орловской области», </a:t>
            </a:r>
            <a:b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400" i="1" cap="none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Моховское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lang="ru-RU" sz="2400" i="1" cap="none" spc="0" dirty="0" smtClean="0">
                <a:solidFill>
                  <a:schemeClr val="bg1"/>
                </a:solidFill>
                <a:effectLst/>
                <a:ea typeface="Times New Roman" pitchFamily="18" charset="0"/>
              </a:rPr>
              <a:t>сельское </a:t>
            </a:r>
            <a:r>
              <a:rPr lang="ru-RU" sz="24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поселение</a:t>
            </a:r>
          </a:p>
        </p:txBody>
      </p:sp>
      <p:pic>
        <p:nvPicPr>
          <p:cNvPr id="3" name="Picture 4" descr="IMG_17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56237"/>
            <a:ext cx="19798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9_2\9_2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80394"/>
            <a:ext cx="130797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9_2\9_2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36237"/>
            <a:ext cx="96355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9_2\9_20006 - копия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94333"/>
            <a:ext cx="103721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9_2\9_20004 - копия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614333"/>
            <a:ext cx="180066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1" y="2960394"/>
            <a:ext cx="224096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8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9_2\9_20002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48" y="2637229"/>
            <a:ext cx="299381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39"/>
            <a:ext cx="8881048" cy="21081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spc="0" dirty="0" err="1" smtClean="0">
                <a:solidFill>
                  <a:schemeClr val="bg1"/>
                </a:solidFill>
              </a:rPr>
              <a:t>Псарёва</a:t>
            </a:r>
            <a:r>
              <a:rPr lang="ru-RU" sz="3100" b="1" cap="none" spc="0" dirty="0" smtClean="0">
                <a:solidFill>
                  <a:schemeClr val="bg1"/>
                </a:solidFill>
              </a:rPr>
              <a:t> Валентина Васильевна</a:t>
            </a:r>
            <a:br>
              <a:rPr lang="ru-RU" sz="3100" b="1" cap="none" spc="0" dirty="0" smtClean="0">
                <a:solidFill>
                  <a:schemeClr val="bg1"/>
                </a:solidFill>
              </a:rPr>
            </a:br>
            <a:r>
              <a:rPr lang="ru-RU" sz="27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Заведующая </a:t>
            </a:r>
            <a:br>
              <a:rPr lang="ru-RU" sz="27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700" b="1" i="1" cap="none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Ярищенской</a:t>
            </a:r>
            <a:r>
              <a:rPr lang="ru-RU" sz="2700" b="1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сельской библиотекой </a:t>
            </a:r>
            <a:r>
              <a:rPr lang="ru-RU" sz="27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/>
            </a:r>
            <a:br>
              <a:rPr lang="ru-RU" sz="27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</a:br>
            <a:r>
              <a:rPr lang="ru-RU" sz="27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МБУК «Культурно-досуговый центр </a:t>
            </a:r>
            <a:r>
              <a:rPr lang="ru-RU" sz="2700" i="1" cap="none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Колпнянского</a:t>
            </a:r>
            <a:r>
              <a:rPr lang="ru-RU" sz="27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района», </a:t>
            </a:r>
            <a:r>
              <a:rPr lang="ru-RU" sz="2700" i="1" cap="none" spc="0" dirty="0" err="1">
                <a:solidFill>
                  <a:schemeClr val="bg1"/>
                </a:solidFill>
                <a:effectLst/>
                <a:ea typeface="Times New Roman" pitchFamily="18" charset="0"/>
              </a:rPr>
              <a:t>Ярищенское</a:t>
            </a:r>
            <a:r>
              <a:rPr lang="ru-RU" sz="2700" i="1" cap="none" spc="0" dirty="0">
                <a:solidFill>
                  <a:schemeClr val="bg1"/>
                </a:solidFill>
                <a:effectLst/>
                <a:ea typeface="Times New Roman" pitchFamily="18" charset="0"/>
              </a:rPr>
              <a:t> сельское поселение </a:t>
            </a:r>
          </a:p>
        </p:txBody>
      </p:sp>
      <p:pic>
        <p:nvPicPr>
          <p:cNvPr id="6149" name="Picture 5" descr="F:\9_2\9_2000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39" y="4044077"/>
            <a:ext cx="3400968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9_2\9_2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1776222" cy="26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2304256"/>
          </a:xfrm>
        </p:spPr>
        <p:txBody>
          <a:bodyPr>
            <a:normAutofit/>
          </a:bodyPr>
          <a:lstStyle/>
          <a:p>
            <a:pPr algn="ctr"/>
            <a:r>
              <a:rPr lang="ru-RU" sz="3100" b="1" cap="none" dirty="0" err="1" smtClean="0">
                <a:solidFill>
                  <a:schemeClr val="bg1"/>
                </a:solidFill>
              </a:rPr>
              <a:t>Масалова</a:t>
            </a:r>
            <a:r>
              <a:rPr lang="ru-RU" sz="3100" b="1" cap="none" dirty="0" smtClean="0">
                <a:solidFill>
                  <a:schemeClr val="bg1"/>
                </a:solidFill>
              </a:rPr>
              <a:t> </a:t>
            </a:r>
            <a:r>
              <a:rPr lang="ru-RU" sz="3100" b="1" cap="none" dirty="0">
                <a:solidFill>
                  <a:schemeClr val="bg1"/>
                </a:solidFill>
              </a:rPr>
              <a:t>Надежда Ивановна</a:t>
            </a:r>
            <a:br>
              <a:rPr lang="ru-RU" sz="3100" b="1" cap="none" dirty="0">
                <a:solidFill>
                  <a:schemeClr val="bg1"/>
                </a:solidFill>
              </a:rPr>
            </a:br>
            <a:r>
              <a:rPr lang="ru-RU" sz="2200" b="1" i="1" cap="none" spc="0" dirty="0" smtClean="0">
                <a:solidFill>
                  <a:schemeClr val="bg1"/>
                </a:solidFill>
              </a:rPr>
              <a:t>Заведующая</a:t>
            </a:r>
            <a:br>
              <a:rPr lang="ru-RU" sz="2200" b="1" i="1" cap="none" spc="0" dirty="0" smtClean="0">
                <a:solidFill>
                  <a:schemeClr val="bg1"/>
                </a:solidFill>
              </a:rPr>
            </a:br>
            <a:r>
              <a:rPr lang="ru-RU" sz="2200" b="1" i="1" cap="none" spc="0" dirty="0" err="1" smtClean="0">
                <a:solidFill>
                  <a:schemeClr val="bg1"/>
                </a:solidFill>
              </a:rPr>
              <a:t>Бельдяжской</a:t>
            </a:r>
            <a:r>
              <a:rPr lang="ru-RU" sz="2200" b="1" i="1" cap="none" spc="0" dirty="0" smtClean="0">
                <a:solidFill>
                  <a:schemeClr val="bg1"/>
                </a:solidFill>
              </a:rPr>
              <a:t> сельской библиотекой</a:t>
            </a:r>
            <a:r>
              <a:rPr lang="ru-RU" sz="2200" i="1" cap="none" spc="0" dirty="0" smtClean="0">
                <a:solidFill>
                  <a:schemeClr val="bg1"/>
                </a:solidFill>
              </a:rPr>
              <a:t/>
            </a:r>
            <a:br>
              <a:rPr lang="ru-RU" sz="2200" i="1" cap="none" spc="0" dirty="0" smtClean="0">
                <a:solidFill>
                  <a:schemeClr val="bg1"/>
                </a:solidFill>
              </a:rPr>
            </a:br>
            <a:r>
              <a:rPr lang="ru-RU" sz="2200" i="1" cap="none" spc="0" dirty="0" smtClean="0">
                <a:solidFill>
                  <a:schemeClr val="bg1"/>
                </a:solidFill>
              </a:rPr>
              <a:t>МКУ «Центр </a:t>
            </a:r>
            <a:r>
              <a:rPr lang="ru-RU" sz="2200" i="1" cap="none" spc="0" dirty="0">
                <a:solidFill>
                  <a:schemeClr val="bg1"/>
                </a:solidFill>
              </a:rPr>
              <a:t>культурного и библиотечного обслуживания </a:t>
            </a:r>
            <a:r>
              <a:rPr lang="ru-RU" sz="2200" i="1" cap="none" spc="0" dirty="0" smtClean="0">
                <a:solidFill>
                  <a:schemeClr val="bg1"/>
                </a:solidFill>
              </a:rPr>
              <a:t>населения </a:t>
            </a:r>
            <a:r>
              <a:rPr lang="ru-RU" sz="2200" i="1" cap="none" spc="0" dirty="0" err="1" smtClean="0">
                <a:solidFill>
                  <a:schemeClr val="bg1"/>
                </a:solidFill>
              </a:rPr>
              <a:t>Бельдяжского</a:t>
            </a:r>
            <a:r>
              <a:rPr lang="ru-RU" sz="2200" i="1" cap="none" spc="0" dirty="0" smtClean="0">
                <a:solidFill>
                  <a:schemeClr val="bg1"/>
                </a:solidFill>
              </a:rPr>
              <a:t> сельского поселения» </a:t>
            </a:r>
            <a:br>
              <a:rPr lang="ru-RU" sz="2200" i="1" cap="none" spc="0" dirty="0" smtClean="0">
                <a:solidFill>
                  <a:schemeClr val="bg1"/>
                </a:solidFill>
              </a:rPr>
            </a:br>
            <a:r>
              <a:rPr lang="ru-RU" sz="2200" i="1" cap="none" spc="0" dirty="0" err="1" smtClean="0">
                <a:solidFill>
                  <a:schemeClr val="bg1"/>
                </a:solidFill>
              </a:rPr>
              <a:t>Кромского</a:t>
            </a:r>
            <a:r>
              <a:rPr lang="ru-RU" sz="2200" i="1" cap="none" spc="0" dirty="0" smtClean="0">
                <a:solidFill>
                  <a:schemeClr val="bg1"/>
                </a:solidFill>
              </a:rPr>
              <a:t> </a:t>
            </a:r>
            <a:r>
              <a:rPr lang="ru-RU" sz="2200" i="1" cap="none" spc="0" dirty="0">
                <a:solidFill>
                  <a:schemeClr val="bg1"/>
                </a:solidFill>
              </a:rPr>
              <a:t>района Орловской области</a:t>
            </a:r>
          </a:p>
        </p:txBody>
      </p:sp>
      <p:pic>
        <p:nvPicPr>
          <p:cNvPr id="3" name="Picture 19" descr="IMG_03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3429000"/>
            <a:ext cx="3600000" cy="2401346"/>
          </a:xfrm>
          <a:prstGeom prst="rect">
            <a:avLst/>
          </a:prstGeom>
        </p:spPr>
      </p:pic>
      <p:pic>
        <p:nvPicPr>
          <p:cNvPr id="4" name="Picture 5" descr="Image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7" y="2950346"/>
            <a:ext cx="197524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dirty="0" err="1" smtClean="0">
                <a:solidFill>
                  <a:schemeClr val="bg1"/>
                </a:solidFill>
              </a:rPr>
              <a:t>Комракова</a:t>
            </a:r>
            <a:r>
              <a:rPr lang="ru-RU" sz="3100" b="1" cap="none" dirty="0" smtClean="0">
                <a:solidFill>
                  <a:schemeClr val="bg1"/>
                </a:solidFill>
              </a:rPr>
              <a:t> </a:t>
            </a:r>
            <a:r>
              <a:rPr lang="ru-RU" sz="3100" b="1" cap="none" dirty="0">
                <a:solidFill>
                  <a:schemeClr val="bg1"/>
                </a:solidFill>
              </a:rPr>
              <a:t>Татьяна Владимировна</a:t>
            </a:r>
            <a:br>
              <a:rPr lang="ru-RU" sz="3100" b="1" cap="none" dirty="0">
                <a:solidFill>
                  <a:schemeClr val="bg1"/>
                </a:solidFill>
              </a:rPr>
            </a:br>
            <a:r>
              <a:rPr lang="ru-RU" sz="2400" b="1" i="1" cap="none" dirty="0" smtClean="0">
                <a:solidFill>
                  <a:schemeClr val="bg1"/>
                </a:solidFill>
              </a:rPr>
              <a:t>Директор</a:t>
            </a:r>
            <a:br>
              <a:rPr lang="ru-RU" sz="2400" b="1" i="1" cap="none" dirty="0" smtClean="0">
                <a:solidFill>
                  <a:schemeClr val="bg1"/>
                </a:solidFill>
              </a:rPr>
            </a:br>
            <a:r>
              <a:rPr lang="ru-RU" sz="2400" i="1" cap="none" dirty="0" smtClean="0">
                <a:solidFill>
                  <a:schemeClr val="bg1"/>
                </a:solidFill>
              </a:rPr>
              <a:t>МБУ </a:t>
            </a:r>
            <a:r>
              <a:rPr lang="ru-RU" sz="2400" i="1" cap="none" dirty="0">
                <a:solidFill>
                  <a:schemeClr val="bg1"/>
                </a:solidFill>
              </a:rPr>
              <a:t>«Социально-культурное объединение </a:t>
            </a:r>
            <a:r>
              <a:rPr lang="ru-RU" sz="2400" i="1" cap="none" dirty="0" smtClean="0">
                <a:solidFill>
                  <a:schemeClr val="bg1"/>
                </a:solidFill>
              </a:rPr>
              <a:t/>
            </a:r>
            <a:br>
              <a:rPr lang="ru-RU" sz="2400" i="1" cap="none" dirty="0" smtClean="0">
                <a:solidFill>
                  <a:schemeClr val="bg1"/>
                </a:solidFill>
              </a:rPr>
            </a:br>
            <a:r>
              <a:rPr lang="ru-RU" sz="2400" i="1" cap="none" dirty="0" smtClean="0">
                <a:solidFill>
                  <a:schemeClr val="bg1"/>
                </a:solidFill>
              </a:rPr>
              <a:t>«</a:t>
            </a:r>
            <a:r>
              <a:rPr lang="ru-RU" sz="2400" i="1" cap="none" dirty="0">
                <a:solidFill>
                  <a:schemeClr val="bg1"/>
                </a:solidFill>
              </a:rPr>
              <a:t>Дом культуры и библиотека» Ленинского сельского поселения» </a:t>
            </a:r>
            <a:r>
              <a:rPr lang="ru-RU" sz="2400" i="1" cap="none" dirty="0" err="1">
                <a:solidFill>
                  <a:schemeClr val="bg1"/>
                </a:solidFill>
              </a:rPr>
              <a:t>Малоархангельского</a:t>
            </a:r>
            <a:r>
              <a:rPr lang="ru-RU" sz="2400" i="1" cap="none" dirty="0">
                <a:solidFill>
                  <a:schemeClr val="bg1"/>
                </a:solidFill>
              </a:rPr>
              <a:t> района Орловской </a:t>
            </a:r>
            <a:r>
              <a:rPr lang="ru-RU" sz="2400" i="1" cap="none" dirty="0" smtClean="0">
                <a:solidFill>
                  <a:schemeClr val="bg1"/>
                </a:solidFill>
              </a:rPr>
              <a:t>области,</a:t>
            </a:r>
            <a:br>
              <a:rPr lang="ru-RU" sz="2400" i="1" cap="none" dirty="0" smtClean="0">
                <a:solidFill>
                  <a:schemeClr val="bg1"/>
                </a:solidFill>
              </a:rPr>
            </a:br>
            <a:r>
              <a:rPr lang="ru-RU" sz="2400" b="1" i="1" cap="none" dirty="0">
                <a:solidFill>
                  <a:schemeClr val="bg1"/>
                </a:solidFill>
              </a:rPr>
              <a:t>б</a:t>
            </a:r>
            <a:r>
              <a:rPr lang="ru-RU" sz="2400" b="1" i="1" cap="none" dirty="0" smtClean="0">
                <a:solidFill>
                  <a:schemeClr val="bg1"/>
                </a:solidFill>
              </a:rPr>
              <a:t>иблиотекарь </a:t>
            </a:r>
            <a:br>
              <a:rPr lang="ru-RU" sz="2400" b="1" i="1" cap="none" dirty="0" smtClean="0">
                <a:solidFill>
                  <a:schemeClr val="bg1"/>
                </a:solidFill>
              </a:rPr>
            </a:br>
            <a:r>
              <a:rPr lang="ru-RU" sz="2400" b="1" i="1" cap="none" dirty="0" smtClean="0">
                <a:solidFill>
                  <a:schemeClr val="bg1"/>
                </a:solidFill>
              </a:rPr>
              <a:t>Ленинской сельской библиотеки</a:t>
            </a:r>
            <a:r>
              <a:rPr lang="ru-RU" sz="2400" i="1" cap="none" dirty="0" smtClean="0">
                <a:solidFill>
                  <a:schemeClr val="bg1"/>
                </a:solidFill>
              </a:rPr>
              <a:t/>
            </a:r>
            <a:br>
              <a:rPr lang="ru-RU" sz="2400" i="1" cap="none" dirty="0" smtClean="0">
                <a:solidFill>
                  <a:schemeClr val="bg1"/>
                </a:solidFill>
              </a:rPr>
            </a:br>
            <a:r>
              <a:rPr lang="ru-RU" sz="2400" i="1" cap="none" dirty="0" smtClean="0">
                <a:solidFill>
                  <a:schemeClr val="bg1"/>
                </a:solidFill>
              </a:rPr>
              <a:t>  (Александровская) </a:t>
            </a:r>
            <a:r>
              <a:rPr lang="ru-RU" sz="2400" i="1" cap="none" dirty="0" err="1">
                <a:solidFill>
                  <a:schemeClr val="bg1"/>
                </a:solidFill>
              </a:rPr>
              <a:t>Павленковская</a:t>
            </a:r>
            <a:r>
              <a:rPr lang="ru-RU" sz="2400" i="1" cap="none" dirty="0">
                <a:solidFill>
                  <a:schemeClr val="bg1"/>
                </a:solidFill>
              </a:rPr>
              <a:t> библиотека </a:t>
            </a:r>
            <a:r>
              <a:rPr lang="ru-RU" sz="2400" i="1" cap="none" dirty="0" smtClean="0">
                <a:solidFill>
                  <a:schemeClr val="bg1"/>
                </a:solidFill>
              </a:rPr>
              <a:t>, открыта в 1904 году)</a:t>
            </a:r>
            <a:endParaRPr lang="ru-RU" sz="2400" i="1" cap="none" dirty="0">
              <a:solidFill>
                <a:schemeClr val="bg1"/>
              </a:solidFill>
            </a:endParaRPr>
          </a:p>
        </p:txBody>
      </p:sp>
      <p:pic>
        <p:nvPicPr>
          <p:cNvPr id="4" name="Picture 3" descr="F:\Фотопортр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19040"/>
            <a:ext cx="186542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Ф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46" y="3861048"/>
            <a:ext cx="336747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/>
              <a:t/>
            </a:r>
            <a:br>
              <a:rPr lang="ru-RU" b="1" cap="none" dirty="0" smtClean="0"/>
            </a:br>
            <a:r>
              <a:rPr lang="ru-RU" b="1" cap="none" dirty="0"/>
              <a:t/>
            </a:r>
            <a:br>
              <a:rPr lang="ru-RU" b="1" cap="none" dirty="0"/>
            </a:br>
            <a:r>
              <a:rPr lang="ru-RU" b="1" cap="none" dirty="0" smtClean="0"/>
              <a:t/>
            </a:r>
            <a:br>
              <a:rPr lang="ru-RU" b="1" cap="none" dirty="0" smtClean="0"/>
            </a:br>
            <a:r>
              <a:rPr lang="ru-RU" sz="3100" b="1" cap="none" spc="0" dirty="0" smtClean="0">
                <a:solidFill>
                  <a:schemeClr val="bg1"/>
                </a:solidFill>
              </a:rPr>
              <a:t>Шибаева </a:t>
            </a:r>
            <a:r>
              <a:rPr lang="ru-RU" sz="3100" b="1" cap="none" spc="0" dirty="0">
                <a:solidFill>
                  <a:schemeClr val="bg1"/>
                </a:solidFill>
              </a:rPr>
              <a:t>Зоя Павловна</a:t>
            </a:r>
            <a:br>
              <a:rPr lang="ru-RU" sz="3100" b="1" cap="none" spc="0" dirty="0">
                <a:solidFill>
                  <a:schemeClr val="bg1"/>
                </a:solidFill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</a:rPr>
              <a:t>Библиотекарь </a:t>
            </a:r>
            <a:br>
              <a:rPr lang="ru-RU" sz="2400" b="1" i="1" cap="none" spc="0" dirty="0" smtClean="0">
                <a:solidFill>
                  <a:schemeClr val="bg1"/>
                </a:solidFill>
              </a:rPr>
            </a:br>
            <a:r>
              <a:rPr lang="ru-RU" sz="2400" b="1" i="1" cap="none" spc="0" dirty="0" err="1" smtClean="0">
                <a:solidFill>
                  <a:schemeClr val="bg1"/>
                </a:solidFill>
              </a:rPr>
              <a:t>Степановской</a:t>
            </a:r>
            <a:r>
              <a:rPr lang="ru-RU" sz="2400" b="1" i="1" cap="none" spc="0" dirty="0" smtClean="0">
                <a:solidFill>
                  <a:schemeClr val="bg1"/>
                </a:solidFill>
              </a:rPr>
              <a:t> сельской библиотеки-филиала 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/>
            </a:r>
            <a:br>
              <a:rPr lang="ru-RU" sz="2400" i="1" cap="none" spc="0" dirty="0" smtClean="0">
                <a:solidFill>
                  <a:schemeClr val="bg1"/>
                </a:solidFill>
              </a:rPr>
            </a:br>
            <a:r>
              <a:rPr lang="ru-RU" sz="2400" i="1" cap="none" spc="0" dirty="0" smtClean="0">
                <a:solidFill>
                  <a:schemeClr val="bg1"/>
                </a:solidFill>
              </a:rPr>
              <a:t>МКУК </a:t>
            </a:r>
            <a:r>
              <a:rPr lang="ru-RU" sz="2400" i="1" cap="none" spc="0" dirty="0">
                <a:solidFill>
                  <a:schemeClr val="bg1"/>
                </a:solidFill>
              </a:rPr>
              <a:t>«Центральная районная библиотека 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/>
            </a:r>
            <a:br>
              <a:rPr lang="ru-RU" sz="2400" i="1" cap="none" spc="0" dirty="0" smtClean="0">
                <a:solidFill>
                  <a:schemeClr val="bg1"/>
                </a:solidFill>
              </a:rPr>
            </a:br>
            <a:r>
              <a:rPr lang="ru-RU" sz="2400" i="1" cap="none" spc="0" dirty="0" smtClean="0">
                <a:solidFill>
                  <a:schemeClr val="bg1"/>
                </a:solidFill>
              </a:rPr>
              <a:t>Свердловского </a:t>
            </a:r>
            <a:r>
              <a:rPr lang="ru-RU" sz="2400" i="1" cap="none" spc="0" dirty="0">
                <a:solidFill>
                  <a:schemeClr val="bg1"/>
                </a:solidFill>
              </a:rPr>
              <a:t>района Орловской области», 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/>
            </a:r>
            <a:br>
              <a:rPr lang="ru-RU" sz="2400" i="1" cap="none" spc="0" dirty="0" smtClean="0">
                <a:solidFill>
                  <a:schemeClr val="bg1"/>
                </a:solidFill>
              </a:rPr>
            </a:br>
            <a:r>
              <a:rPr lang="ru-RU" sz="2400" i="1" cap="none" spc="0" dirty="0" smtClean="0">
                <a:solidFill>
                  <a:schemeClr val="bg1"/>
                </a:solidFill>
              </a:rPr>
              <a:t>Красноармейское </a:t>
            </a:r>
            <a:r>
              <a:rPr lang="ru-RU" sz="2400" i="1" cap="none" spc="0" dirty="0">
                <a:solidFill>
                  <a:schemeClr val="bg1"/>
                </a:solidFill>
              </a:rPr>
              <a:t>сельское 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>поселение</a:t>
            </a:r>
            <a:endParaRPr lang="ru-RU" sz="2400" i="1" cap="none" spc="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F:\7000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41" y="2924960"/>
            <a:ext cx="1944000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60"/>
            <a:ext cx="363780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spc="0" dirty="0" err="1" smtClean="0">
                <a:solidFill>
                  <a:schemeClr val="bg1"/>
                </a:solidFill>
              </a:rPr>
              <a:t>Богатищева</a:t>
            </a:r>
            <a:r>
              <a:rPr lang="ru-RU" sz="3100" b="1" cap="none" spc="0" dirty="0" smtClean="0">
                <a:solidFill>
                  <a:schemeClr val="bg1"/>
                </a:solidFill>
              </a:rPr>
              <a:t> Марина Евгеньевна</a:t>
            </a:r>
            <a:br>
              <a:rPr lang="ru-RU" sz="3100" b="1" cap="none" spc="0" dirty="0" smtClean="0">
                <a:solidFill>
                  <a:schemeClr val="bg1"/>
                </a:solidFill>
              </a:rPr>
            </a:br>
            <a:r>
              <a:rPr lang="ru-RU" sz="2400" b="1" i="1" cap="none" spc="0" dirty="0" smtClean="0">
                <a:solidFill>
                  <a:schemeClr val="bg1"/>
                </a:solidFill>
              </a:rPr>
              <a:t>Библиотекарь </a:t>
            </a:r>
            <a:br>
              <a:rPr lang="ru-RU" sz="2400" b="1" i="1" cap="none" spc="0" dirty="0" smtClean="0">
                <a:solidFill>
                  <a:schemeClr val="bg1"/>
                </a:solidFill>
              </a:rPr>
            </a:br>
            <a:r>
              <a:rPr lang="ru-RU" sz="2400" b="1" i="1" cap="none" spc="0" dirty="0" err="1" smtClean="0">
                <a:solidFill>
                  <a:schemeClr val="bg1"/>
                </a:solidFill>
              </a:rPr>
              <a:t>Хотьковской</a:t>
            </a:r>
            <a:r>
              <a:rPr lang="ru-RU" sz="2400" b="1" i="1" cap="none" spc="0" dirty="0" smtClean="0">
                <a:solidFill>
                  <a:schemeClr val="bg1"/>
                </a:solidFill>
              </a:rPr>
              <a:t> сельской библиотеки 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/>
            </a:r>
            <a:br>
              <a:rPr lang="ru-RU" sz="2400" i="1" cap="none" spc="0" dirty="0" smtClean="0">
                <a:solidFill>
                  <a:schemeClr val="bg1"/>
                </a:solidFill>
              </a:rPr>
            </a:br>
            <a:r>
              <a:rPr lang="ru-RU" sz="2400" i="1" cap="none" spc="0" dirty="0" smtClean="0">
                <a:solidFill>
                  <a:schemeClr val="bg1"/>
                </a:solidFill>
              </a:rPr>
              <a:t>МКУК «</a:t>
            </a:r>
            <a:r>
              <a:rPr lang="ru-RU" sz="2400" i="1" cap="none" spc="0" dirty="0" err="1" smtClean="0">
                <a:solidFill>
                  <a:schemeClr val="bg1"/>
                </a:solidFill>
              </a:rPr>
              <a:t>Межпоселенческая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> централизованная библиотечная система </a:t>
            </a:r>
            <a:r>
              <a:rPr lang="ru-RU" sz="2400" i="1" cap="none" spc="0" dirty="0" err="1" smtClean="0">
                <a:solidFill>
                  <a:schemeClr val="bg1"/>
                </a:solidFill>
              </a:rPr>
              <a:t>Шаблыкинского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> района Орловской </a:t>
            </a:r>
            <a:r>
              <a:rPr lang="ru-RU" sz="2400" i="1" cap="none" spc="0" dirty="0">
                <a:solidFill>
                  <a:schemeClr val="bg1"/>
                </a:solidFill>
              </a:rPr>
              <a:t>области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>», </a:t>
            </a:r>
            <a:br>
              <a:rPr lang="ru-RU" sz="2400" i="1" cap="none" spc="0" dirty="0" smtClean="0">
                <a:solidFill>
                  <a:schemeClr val="bg1"/>
                </a:solidFill>
              </a:rPr>
            </a:br>
            <a:r>
              <a:rPr lang="ru-RU" sz="2400" i="1" cap="none" spc="0" dirty="0" err="1" smtClean="0">
                <a:solidFill>
                  <a:schemeClr val="bg1"/>
                </a:solidFill>
              </a:rPr>
              <a:t>Хотьковское</a:t>
            </a:r>
            <a:r>
              <a:rPr lang="ru-RU" sz="2400" i="1" cap="none" spc="0" dirty="0" smtClean="0">
                <a:solidFill>
                  <a:schemeClr val="bg1"/>
                </a:solidFill>
              </a:rPr>
              <a:t> сельское поселение </a:t>
            </a:r>
            <a:endParaRPr lang="ru-RU" sz="2400" i="1" spc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main\Desktop\Богатищева\1000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6952"/>
            <a:ext cx="22818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in\Desktop\Богатищева\10003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0974"/>
            <a:ext cx="3329940" cy="22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84887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Организаторы конкурса выражают благодарность всем его участникам!</a:t>
            </a:r>
          </a:p>
          <a:p>
            <a:pPr algn="ctr"/>
            <a:endParaRPr lang="ru-RU" sz="1000" dirty="0" smtClean="0"/>
          </a:p>
          <a:p>
            <a:pPr algn="ctr"/>
            <a:r>
              <a:rPr lang="ru-RU" sz="2400" dirty="0" smtClean="0"/>
              <a:t> Надеемся, что конкурс и в дальнейшем  будет способствовать привлечению внимания органов власти и общественности </a:t>
            </a:r>
          </a:p>
          <a:p>
            <a:pPr algn="ctr"/>
            <a:r>
              <a:rPr lang="ru-RU" sz="2400" dirty="0" smtClean="0"/>
              <a:t>к библиотекам и библиотечной профессии. </a:t>
            </a:r>
            <a:endParaRPr lang="ru-RU" sz="2400" dirty="0"/>
          </a:p>
          <a:p>
            <a:pPr algn="ctr"/>
            <a:endParaRPr lang="ru-RU" sz="1000" dirty="0" smtClean="0"/>
          </a:p>
          <a:p>
            <a:pPr algn="ctr"/>
            <a:r>
              <a:rPr lang="ru-RU" sz="2400" dirty="0" smtClean="0"/>
              <a:t>Желаем новых успехов и достижений! </a:t>
            </a:r>
          </a:p>
          <a:p>
            <a:pPr algn="ctr"/>
            <a:r>
              <a:rPr lang="ru-RU" sz="2400" dirty="0" smtClean="0"/>
              <a:t>Дерзайте</a:t>
            </a:r>
            <a:r>
              <a:rPr lang="ru-RU" sz="2400" dirty="0"/>
              <a:t>, творите! </a:t>
            </a:r>
            <a:r>
              <a:rPr lang="ru-RU" sz="2400" dirty="0" smtClean="0"/>
              <a:t> </a:t>
            </a:r>
          </a:p>
          <a:p>
            <a:pPr algn="ctr"/>
            <a:endParaRPr lang="ru-RU" sz="1000" dirty="0" smtClean="0"/>
          </a:p>
          <a:p>
            <a:pPr algn="ctr"/>
            <a:r>
              <a:rPr lang="ru-RU" sz="2400" dirty="0" smtClean="0"/>
              <a:t>До встречи в 2014 году.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375" y="4818229"/>
            <a:ext cx="211728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392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«Лучший </a:t>
            </a:r>
            <a:r>
              <a:rPr lang="ru-RU" sz="3600" b="1" i="1" dirty="0">
                <a:solidFill>
                  <a:schemeClr val="bg1"/>
                </a:solidFill>
              </a:rPr>
              <a:t>библиотечный </a:t>
            </a:r>
            <a:r>
              <a:rPr lang="ru-RU" sz="3600" b="1" i="1" dirty="0" smtClean="0">
                <a:solidFill>
                  <a:schemeClr val="bg1"/>
                </a:solidFill>
              </a:rPr>
              <a:t>специалист»</a:t>
            </a:r>
          </a:p>
          <a:p>
            <a:pPr marL="0" indent="0" algn="ctr">
              <a:buNone/>
            </a:pPr>
            <a:r>
              <a:rPr lang="ru-RU" sz="2200" b="1" dirty="0" smtClean="0"/>
              <a:t>Приняли участие 18 человек</a:t>
            </a:r>
          </a:p>
          <a:p>
            <a:pPr marL="0" indent="0" algn="ctr">
              <a:buNone/>
            </a:pPr>
            <a:endParaRPr lang="ru-RU" sz="2000" dirty="0"/>
          </a:p>
          <a:p>
            <a:pPr algn="just"/>
            <a:r>
              <a:rPr lang="ru-RU" sz="2000" b="1" dirty="0" err="1" smtClean="0"/>
              <a:t>Подноминация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«Лучший библиотечный специалист центральной   районной / </a:t>
            </a:r>
            <a:r>
              <a:rPr lang="ru-RU" sz="2000" b="1" dirty="0" err="1" smtClean="0">
                <a:solidFill>
                  <a:schemeClr val="bg1"/>
                </a:solidFill>
              </a:rPr>
              <a:t>межпоселенческой</a:t>
            </a:r>
            <a:r>
              <a:rPr lang="ru-RU" sz="2000" b="1" dirty="0" smtClean="0">
                <a:solidFill>
                  <a:schemeClr val="bg1"/>
                </a:solidFill>
              </a:rPr>
              <a:t> библиотеки» </a:t>
            </a:r>
            <a:r>
              <a:rPr lang="ru-RU" sz="2000" b="1" dirty="0" smtClean="0"/>
              <a:t>- 5;</a:t>
            </a:r>
          </a:p>
          <a:p>
            <a:pPr algn="just"/>
            <a:endParaRPr lang="ru-RU" sz="900" b="1" dirty="0" smtClean="0"/>
          </a:p>
          <a:p>
            <a:pPr algn="just"/>
            <a:r>
              <a:rPr lang="ru-RU" sz="2000" b="1" dirty="0" err="1" smtClean="0"/>
              <a:t>Подноминация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«Лучший </a:t>
            </a:r>
            <a:r>
              <a:rPr lang="ru-RU" sz="2000" b="1" dirty="0">
                <a:solidFill>
                  <a:schemeClr val="bg1"/>
                </a:solidFill>
              </a:rPr>
              <a:t>библиотечный </a:t>
            </a:r>
            <a:r>
              <a:rPr lang="ru-RU" sz="2000" b="1" dirty="0" smtClean="0">
                <a:solidFill>
                  <a:schemeClr val="bg1"/>
                </a:solidFill>
              </a:rPr>
              <a:t>специалист детской 			библиотеки» </a:t>
            </a:r>
            <a:r>
              <a:rPr lang="ru-RU" sz="2000" b="1" dirty="0" smtClean="0"/>
              <a:t>– 3;</a:t>
            </a:r>
          </a:p>
          <a:p>
            <a:pPr algn="just"/>
            <a:endParaRPr lang="ru-RU" sz="800" b="1" dirty="0" smtClean="0"/>
          </a:p>
          <a:p>
            <a:pPr algn="just"/>
            <a:r>
              <a:rPr lang="ru-RU" sz="2000" b="1" dirty="0" err="1"/>
              <a:t>Подноминация</a:t>
            </a:r>
            <a:r>
              <a:rPr lang="ru-RU" sz="2000" b="1" dirty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«Лучший </a:t>
            </a:r>
            <a:r>
              <a:rPr lang="ru-RU" sz="2000" b="1" dirty="0">
                <a:solidFill>
                  <a:schemeClr val="bg1"/>
                </a:solidFill>
              </a:rPr>
              <a:t>библиотечный </a:t>
            </a:r>
            <a:r>
              <a:rPr lang="ru-RU" sz="2000" b="1" dirty="0" smtClean="0">
                <a:solidFill>
                  <a:schemeClr val="bg1"/>
                </a:solidFill>
              </a:rPr>
              <a:t>специалист сельской 			библиотеки» </a:t>
            </a:r>
            <a:r>
              <a:rPr lang="ru-RU" sz="2000" b="1" dirty="0" smtClean="0"/>
              <a:t>–10.</a:t>
            </a:r>
            <a:endParaRPr lang="ru-RU" sz="2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894928"/>
          </a:xfrm>
        </p:spPr>
        <p:txBody>
          <a:bodyPr>
            <a:normAutofit/>
          </a:bodyPr>
          <a:lstStyle/>
          <a:p>
            <a:pPr algn="ctr"/>
            <a:r>
              <a:rPr lang="ru-RU" sz="4000" cap="none" spc="0" dirty="0" smtClean="0"/>
              <a:t>Номинация</a:t>
            </a:r>
            <a:endParaRPr lang="ru-RU" sz="4000" cap="none" spc="0" dirty="0"/>
          </a:p>
        </p:txBody>
      </p:sp>
    </p:spTree>
    <p:extLst>
      <p:ext uri="{BB962C8B-B14F-4D97-AF65-F5344CB8AC3E}">
        <p14:creationId xmlns:p14="http://schemas.microsoft.com/office/powerpoint/2010/main" val="4313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034" b="8034"/>
          <a:stretch>
            <a:fillRect/>
          </a:stretch>
        </p:blipFill>
        <p:spPr bwMode="auto">
          <a:xfrm>
            <a:off x="5364088" y="692696"/>
            <a:ext cx="307482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2924944"/>
            <a:ext cx="6984776" cy="345638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Презентация </a:t>
            </a:r>
            <a:r>
              <a:rPr lang="ru-RU" b="1" dirty="0" smtClean="0">
                <a:solidFill>
                  <a:schemeClr val="bg1"/>
                </a:solidFill>
              </a:rPr>
              <a:t>подготовлена:</a:t>
            </a:r>
          </a:p>
          <a:p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лавным библиотекарем по маркетингу научно-методического отдела библиотеки им. И.А. Бунина  </a:t>
            </a:r>
            <a:r>
              <a:rPr lang="ru-RU" b="1" dirty="0" err="1" smtClean="0">
                <a:solidFill>
                  <a:schemeClr val="bg1"/>
                </a:solidFill>
              </a:rPr>
              <a:t>Глобой</a:t>
            </a:r>
            <a:r>
              <a:rPr lang="ru-RU" b="1" dirty="0" smtClean="0">
                <a:solidFill>
                  <a:schemeClr val="bg1"/>
                </a:solidFill>
              </a:rPr>
              <a:t> Л. С.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при технической поддержке библиотекаря первой категории отдела электронных ресурсов библиотеки им. И. А. Бунина  </a:t>
            </a:r>
            <a:r>
              <a:rPr lang="ru-RU" b="1" dirty="0" smtClean="0">
                <a:solidFill>
                  <a:schemeClr val="bg1"/>
                </a:solidFill>
              </a:rPr>
              <a:t>Коваленко В. А.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Сентябрь-октябрь </a:t>
            </a:r>
            <a:r>
              <a:rPr lang="ru-RU" dirty="0">
                <a:solidFill>
                  <a:schemeClr val="bg1"/>
                </a:solidFill>
              </a:rPr>
              <a:t>2013 г.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E-mail: </a:t>
            </a:r>
            <a:r>
              <a:rPr lang="en-US" sz="1800" dirty="0">
                <a:solidFill>
                  <a:schemeClr val="bg1"/>
                </a:solidFill>
                <a:hlinkClick r:id="rId3"/>
              </a:rPr>
              <a:t>metod@buninlib.orel.ru</a:t>
            </a:r>
            <a:endParaRPr lang="ru-RU" sz="1800" dirty="0">
              <a:solidFill>
                <a:schemeClr val="bg1"/>
              </a:solidFill>
            </a:endParaRPr>
          </a:p>
          <a:p>
            <a:endParaRPr lang="en-US" sz="1800" dirty="0"/>
          </a:p>
          <a:p>
            <a:endParaRPr lang="ru-RU" sz="1800" dirty="0" smtClean="0"/>
          </a:p>
          <a:p>
            <a:r>
              <a:rPr lang="en-US" sz="1800" dirty="0"/>
              <a:t>		</a:t>
            </a:r>
            <a:endParaRPr lang="ru-RU" sz="1800" dirty="0"/>
          </a:p>
          <a:p>
            <a:endParaRPr lang="ru-RU" sz="1800" b="1" dirty="0" smtClean="0"/>
          </a:p>
          <a:p>
            <a:r>
              <a:rPr lang="en-US" sz="1800" dirty="0" smtClean="0"/>
              <a:t>				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b="1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«Лучшая </a:t>
            </a:r>
            <a:r>
              <a:rPr lang="ru-RU" sz="3600" b="1" i="1" dirty="0">
                <a:solidFill>
                  <a:schemeClr val="bg1"/>
                </a:solidFill>
              </a:rPr>
              <a:t>библиотека»</a:t>
            </a:r>
          </a:p>
          <a:p>
            <a:pPr marL="0" indent="0" algn="ctr">
              <a:buNone/>
            </a:pP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spc="0" dirty="0" smtClean="0"/>
              <a:t>П</a:t>
            </a:r>
            <a:r>
              <a:rPr lang="ru-RU" sz="3600" b="1" spc="0" dirty="0" smtClean="0"/>
              <a:t>обедители в номинации</a:t>
            </a:r>
            <a:endParaRPr lang="ru-RU" sz="3600" b="1" spc="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04209"/>
            <a:ext cx="239894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596064" cy="25922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«</a:t>
            </a:r>
            <a:r>
              <a:rPr lang="ru-RU" sz="3600" b="1" i="1" dirty="0">
                <a:solidFill>
                  <a:schemeClr val="bg1"/>
                </a:solidFill>
              </a:rPr>
              <a:t>Лучшая центральная 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chemeClr val="bg1"/>
                </a:solidFill>
              </a:rPr>
              <a:t>районная / </a:t>
            </a:r>
            <a:r>
              <a:rPr lang="ru-RU" sz="3600" b="1" i="1" dirty="0" err="1">
                <a:solidFill>
                  <a:schemeClr val="bg1"/>
                </a:solidFill>
              </a:rPr>
              <a:t>межпоселенческая</a:t>
            </a:r>
            <a:r>
              <a:rPr lang="ru-RU" sz="3600" b="1" i="1" dirty="0">
                <a:solidFill>
                  <a:schemeClr val="bg1"/>
                </a:solidFill>
              </a:rPr>
              <a:t> библиотека»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90736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/>
              <a:t>П</a:t>
            </a:r>
            <a:r>
              <a:rPr lang="ru-RU" dirty="0" err="1" smtClean="0"/>
              <a:t>одноминация</a:t>
            </a:r>
            <a:endParaRPr lang="ru-RU" dirty="0"/>
          </a:p>
        </p:txBody>
      </p:sp>
      <p:pic>
        <p:nvPicPr>
          <p:cNvPr id="4" name="Picture 4" descr="http://revistacasaejardim.globo.com/Revista/Casaejardim/foto/0,,36015338,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87243"/>
            <a:ext cx="260264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11" y="5341029"/>
            <a:ext cx="1151489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1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73" y="332656"/>
            <a:ext cx="8568952" cy="1224136"/>
          </a:xfrm>
          <a:effectLst>
            <a:glow>
              <a:schemeClr val="bg1"/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dirty="0" smtClean="0">
                <a:solidFill>
                  <a:schemeClr val="bg1"/>
                </a:solidFill>
              </a:rPr>
              <a:t>МБУ «</a:t>
            </a:r>
            <a:r>
              <a:rPr lang="ru-RU" sz="3100" b="1" cap="none" dirty="0" err="1" smtClean="0">
                <a:solidFill>
                  <a:schemeClr val="bg1"/>
                </a:solidFill>
              </a:rPr>
              <a:t>Межпоселенческая</a:t>
            </a:r>
            <a:r>
              <a:rPr lang="ru-RU" sz="3100" b="1" cap="none" dirty="0" smtClean="0">
                <a:solidFill>
                  <a:schemeClr val="bg1"/>
                </a:solidFill>
              </a:rPr>
              <a:t> районная библиотека </a:t>
            </a:r>
            <a:r>
              <a:rPr lang="ru-RU" sz="3100" b="1" cap="none" dirty="0" err="1" smtClean="0">
                <a:solidFill>
                  <a:schemeClr val="bg1"/>
                </a:solidFill>
              </a:rPr>
              <a:t>Верховского</a:t>
            </a:r>
            <a:r>
              <a:rPr lang="ru-RU" sz="3100" b="1" cap="none" dirty="0" smtClean="0">
                <a:solidFill>
                  <a:schemeClr val="bg1"/>
                </a:solidFill>
              </a:rPr>
              <a:t> района Орловской области </a:t>
            </a:r>
            <a:r>
              <a:rPr lang="ru-RU" sz="3100" cap="none" dirty="0" smtClean="0">
                <a:solidFill>
                  <a:schemeClr val="bg1"/>
                </a:solidFill>
              </a:rPr>
              <a:t/>
            </a:r>
            <a:br>
              <a:rPr lang="ru-RU" sz="3100" cap="none" dirty="0" smtClean="0">
                <a:solidFill>
                  <a:schemeClr val="bg1"/>
                </a:solidFill>
              </a:rPr>
            </a:br>
            <a:r>
              <a:rPr lang="ru-RU" sz="2700" i="1" cap="none" dirty="0" smtClean="0">
                <a:solidFill>
                  <a:schemeClr val="bg1"/>
                </a:solidFill>
              </a:rPr>
              <a:t>(директор Быковская Лидия Ивановна)</a:t>
            </a:r>
            <a:endParaRPr lang="ru-RU" sz="2700" i="1" dirty="0">
              <a:solidFill>
                <a:schemeClr val="bg1"/>
              </a:solidFill>
            </a:endParaRPr>
          </a:p>
        </p:txBody>
      </p:sp>
      <p:pic>
        <p:nvPicPr>
          <p:cNvPr id="13" name="Picture 3" descr="DSCN46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388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59903" y="6315663"/>
            <a:ext cx="2404805" cy="1933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b="1" dirty="0">
                <a:solidFill>
                  <a:schemeClr val="bg1"/>
                </a:solidFill>
              </a:rPr>
              <a:t>На районном </a:t>
            </a:r>
            <a:r>
              <a:rPr lang="ru-RU" sz="1200" b="1" dirty="0" smtClean="0">
                <a:solidFill>
                  <a:schemeClr val="bg1"/>
                </a:solidFill>
              </a:rPr>
              <a:t>семинаре</a:t>
            </a:r>
            <a:endParaRPr lang="ru-RU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530" y="764704"/>
            <a:ext cx="720000" cy="53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S73020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79" y="1700808"/>
            <a:ext cx="240089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9664" y="3573016"/>
            <a:ext cx="2844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Участники </a:t>
            </a:r>
            <a:r>
              <a:rPr lang="ru-RU" sz="1200" b="1" dirty="0" smtClean="0">
                <a:solidFill>
                  <a:schemeClr val="bg1"/>
                </a:solidFill>
              </a:rPr>
              <a:t>областной </a:t>
            </a:r>
            <a:r>
              <a:rPr lang="ru-RU" sz="1200" b="1" dirty="0">
                <a:solidFill>
                  <a:schemeClr val="bg1"/>
                </a:solidFill>
              </a:rPr>
              <a:t>Ассамблеи талантливых читателей – семья </a:t>
            </a:r>
            <a:r>
              <a:rPr lang="ru-RU" sz="1200" b="1" dirty="0" err="1" smtClean="0">
                <a:solidFill>
                  <a:schemeClr val="bg1"/>
                </a:solidFill>
              </a:rPr>
              <a:t>Цыбиных</a:t>
            </a:r>
            <a:r>
              <a:rPr lang="ru-RU" sz="1200" b="1" dirty="0" smtClean="0">
                <a:solidFill>
                  <a:schemeClr val="bg1"/>
                </a:solidFill>
              </a:rPr>
              <a:t>,  библиотека </a:t>
            </a:r>
            <a:r>
              <a:rPr lang="ru-RU" sz="1200" b="1" dirty="0">
                <a:solidFill>
                  <a:schemeClr val="bg1"/>
                </a:solidFill>
              </a:rPr>
              <a:t>им. </a:t>
            </a:r>
            <a:r>
              <a:rPr lang="ru-RU" sz="1200" b="1" dirty="0" smtClean="0">
                <a:solidFill>
                  <a:schemeClr val="bg1"/>
                </a:solidFill>
              </a:rPr>
              <a:t>И. А. Бунина</a:t>
            </a:r>
            <a:r>
              <a:rPr lang="ru-RU" sz="1200" b="1" dirty="0">
                <a:solidFill>
                  <a:schemeClr val="bg1"/>
                </a:solidFill>
              </a:rPr>
              <a:t>, г. </a:t>
            </a:r>
            <a:r>
              <a:rPr lang="ru-RU" sz="1200" b="1" dirty="0" smtClean="0">
                <a:solidFill>
                  <a:schemeClr val="bg1"/>
                </a:solidFill>
              </a:rPr>
              <a:t>Орел)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3679432"/>
            <a:ext cx="2664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Православные чтения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«Покров Пресвятой Богородицы»</a:t>
            </a:r>
          </a:p>
        </p:txBody>
      </p:sp>
      <p:pic>
        <p:nvPicPr>
          <p:cNvPr id="17" name="Picture 6" descr="DSCN13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93037"/>
            <a:ext cx="24003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SCN3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30" y="1700808"/>
            <a:ext cx="24002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06289" y="3573016"/>
            <a:ext cx="2713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bg1"/>
                </a:solidFill>
              </a:rPr>
              <a:t>На праздновании Дня района РБ представляет 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выставку литературы и ярмарку творческих работ народного мастера Ю. </a:t>
            </a:r>
            <a:r>
              <a:rPr lang="ru-RU" sz="1200" dirty="0" err="1">
                <a:solidFill>
                  <a:schemeClr val="bg1"/>
                </a:solidFill>
              </a:rPr>
              <a:t>Стеблака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5" name="Picture 4" descr="DSCN50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15663"/>
            <a:ext cx="240062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4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5" name="Picture 9" descr="Директор МУ МПР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28793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6" name="Picture 10" descr="IMG_8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15" y="836712"/>
            <a:ext cx="383888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352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92D050"/>
                </a:solidFill>
                <a:latin typeface="Arial Black" pitchFamily="34" charset="0"/>
              </a:rPr>
              <a:t>Коллектив </a:t>
            </a:r>
            <a:r>
              <a:rPr lang="ru-RU" sz="2400" i="1" dirty="0" err="1">
                <a:solidFill>
                  <a:srgbClr val="92D050"/>
                </a:solidFill>
                <a:latin typeface="Arial Black" pitchFamily="34" charset="0"/>
              </a:rPr>
              <a:t>Верховской</a:t>
            </a:r>
            <a:r>
              <a:rPr lang="ru-RU" sz="2400" i="1" dirty="0">
                <a:solidFill>
                  <a:srgbClr val="92D050"/>
                </a:solidFill>
                <a:latin typeface="Arial Black" pitchFamily="34" charset="0"/>
              </a:rPr>
              <a:t> </a:t>
            </a:r>
            <a:endParaRPr lang="ru-RU" sz="2400" i="1" dirty="0" smtClean="0">
              <a:solidFill>
                <a:srgbClr val="92D050"/>
              </a:solidFill>
              <a:latin typeface="Arial Black" pitchFamily="34" charset="0"/>
            </a:endParaRPr>
          </a:p>
          <a:p>
            <a:pPr algn="ctr"/>
            <a:r>
              <a:rPr lang="ru-RU" sz="2400" i="1" dirty="0" smtClean="0">
                <a:solidFill>
                  <a:srgbClr val="92D050"/>
                </a:solidFill>
                <a:latin typeface="Arial Black" pitchFamily="34" charset="0"/>
              </a:rPr>
              <a:t>районной </a:t>
            </a:r>
            <a:r>
              <a:rPr lang="ru-RU" sz="2400" i="1" dirty="0">
                <a:solidFill>
                  <a:srgbClr val="92D050"/>
                </a:solidFill>
                <a:latin typeface="Arial Black" pitchFamily="34" charset="0"/>
              </a:rPr>
              <a:t>библиотеки</a:t>
            </a:r>
          </a:p>
        </p:txBody>
      </p:sp>
      <p:pic>
        <p:nvPicPr>
          <p:cNvPr id="10" name="Picture 6" descr="Гр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02873"/>
            <a:ext cx="124442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Грамота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05" y="4581128"/>
            <a:ext cx="126389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Гр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81128"/>
            <a:ext cx="12375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IMG_36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60" y="4334474"/>
            <a:ext cx="296874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98" y="476712"/>
            <a:ext cx="959573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4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3881</TotalTime>
  <Words>512</Words>
  <Application>Microsoft Office PowerPoint</Application>
  <PresentationFormat>Экран (4:3)</PresentationFormat>
  <Paragraphs>249</Paragraphs>
  <Slides>50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Бумажная</vt:lpstr>
      <vt:lpstr>Ежегодный  профессиональный конкурс   «Библиотека в  социокультурном пространстве региона» Среди общедоступных (публичных) библиотек Орловской области </vt:lpstr>
      <vt:lpstr>НОМИНАЦИИ:</vt:lpstr>
      <vt:lpstr>Состав жюри</vt:lpstr>
      <vt:lpstr>Номинация</vt:lpstr>
      <vt:lpstr>Номинация</vt:lpstr>
      <vt:lpstr>Победители в номинации</vt:lpstr>
      <vt:lpstr>Подноминация</vt:lpstr>
      <vt:lpstr>МБУ «Межпоселенческая районная библиотека Верховского района Орловской области  (директор Быковская Лидия Ивановна)</vt:lpstr>
      <vt:lpstr>Презентация PowerPoint</vt:lpstr>
      <vt:lpstr>ПОДНОМИНАЦИЯ</vt:lpstr>
      <vt:lpstr>   Филиал № 1 им. И. С. Тургенева МКУК «Централизованная библиотечная система  г. Орла»  (Заведующая Макарова Надежда Владимировна) </vt:lpstr>
      <vt:lpstr>Филиал № 1 им. И. С. Тургенева МКУК «ЦБС г. Орла»</vt:lpstr>
      <vt:lpstr>Филиал № 1 им. И. С. Тургенева МКУК «ЦБС г. Орла</vt:lpstr>
      <vt:lpstr>Подноминация</vt:lpstr>
      <vt:lpstr>          Мелынская сельская библиотека  МБУ «Социо-культурный  центр  Высокинского сельского поселения» Мценского района Орловской области (заведующая Ананенко Людмила Геннадьевна) </vt:lpstr>
      <vt:lpstr>Победители в номинации</vt:lpstr>
      <vt:lpstr>Подноминация</vt:lpstr>
      <vt:lpstr>        Фролова Наталья Владимировна Заведующая сектором электронных ресурсов  центральной городской библиотекой им. А. С. Пушкина  МКУК Централизованная библиотечная система г. Орла»</vt:lpstr>
      <vt:lpstr>Фролова Наталья Владимировна</vt:lpstr>
      <vt:lpstr>Подноминация</vt:lpstr>
      <vt:lpstr>Глагольева Татьяна Владимировна Заведующая городской детской библиотекой № 2  МБУ «Централизованная библиотечная система г. Мценска» </vt:lpstr>
      <vt:lpstr>Подноминация</vt:lpstr>
      <vt:lpstr> Барабанова Галина Владимировна Заведующая Ловчиковской библиотекой  МБУ «Медведковское культурно-досуговое объединение»  Глазуновского района Орловской области,  Медведковское сельское поселение</vt:lpstr>
      <vt:lpstr>Библиотеки - участники конкурса </vt:lpstr>
      <vt:lpstr> Центральная районная библиотека МБУК»Межпоселенческая централизованная библиотечная система Орловского района» (директор ЦБС Тюленева Валентина Степановна,  зав.отделом обслуживания ЦРБ Симакова Ирина Михайловна)</vt:lpstr>
      <vt:lpstr>Красненская сельская библиотека МБУК «Красненский СДК  Залегощенского района Орловской области»  Красненское сельское поселение (заведующая Черепова Любовь Николаевна)</vt:lpstr>
      <vt:lpstr>  Краснянская сельская библиотека МБУК  «Культурно-досуговый центр  Колпнянского района»,  Краснянское сельское поселение (заведующая Коробецкая Любовь Анатольевна)</vt:lpstr>
      <vt:lpstr>Никольская библиотека  МБУК «Социально-культурное объединение»  Никольского сельского поселения  Троснянского района Орловской области (заведующая Балобанова Тамара Яковлевна)</vt:lpstr>
      <vt:lpstr>Подзаваловская сельская библиотека Подзаваловского сельского поселения  МБУ «Урицкое межпоселенческое  библиотечное объединение» (заведующая Абрамова Татьяна Васильевна)</vt:lpstr>
      <vt:lpstr>Ильинская  библиотека-филиал №7  МКУК «Межпоселенческая централизованная  библиотечная система Хотынецкого района»,  Ильинское сельское поселение (заведующая Федотенкова Антонина Петровна)</vt:lpstr>
      <vt:lpstr>Библиотекари - участники конкурса</vt:lpstr>
      <vt:lpstr>Должикова Елена Ивановна Ведущий библиотекарь МБУ «Межпоселенческая районная библиотека  Верховского района Орловской области»</vt:lpstr>
      <vt:lpstr> Приймак Ольга Анатольевна Заведующая методико-библиографическим отделом Центральной городской библиотеки  им. И. А. Новикова МБУ «Централизованная библиотечная система  г. Мценска»</vt:lpstr>
      <vt:lpstr>Сбродова Галина Петровна Ведущий библиотекарь межпоселенческой центральной библиотеки  МКУК «Межпоселенческая централизованная библиотечная система» Шаблыкинского района Орловской области</vt:lpstr>
      <vt:lpstr>   Хизёва Наталья Петровна Библиотекарь центральной районной библиотеки МКУК «Межпоселенческая централизованная библиотечная система Хотынецкого района» </vt:lpstr>
      <vt:lpstr>Библиотекари – участники конкурса</vt:lpstr>
      <vt:lpstr>Королёва Галина Михайловна Ведущий библиотекарь Центральной детской библиотеки им. Е. А. Благининой  МКУК «Центральная районная библиотека  Свердловского района Орловской области»</vt:lpstr>
      <vt:lpstr>   Хворова Надежда Николаевна Ведущий библиотекарь  городской детской библиотеки № 4  МКУ «Ливенская городская централизованная  библиотечная система»,  г. Ливны</vt:lpstr>
      <vt:lpstr>Библиотекари – участники конкурса</vt:lpstr>
      <vt:lpstr>    Каменецкая Валентина Фёдоровна Библиотекарь филиала  Сурьянинская сельская  библиотека  МБУ «Межпоселенческое объединение библиотек  муниципального района Болховский Орловской области»,  Сурьянинское сельское поселение</vt:lpstr>
      <vt:lpstr>  Грачёва Наталья Борисовна Библиотекарь  Бородинской сельской библиотеки  администрации Бородинского сельского поселения  Дмитровского района</vt:lpstr>
      <vt:lpstr>  Власова Елена Анатольевна Заведующая  Дубровской сельской библиотекой  КУК  Должанского района Орловской области  «Централизованная библиотечная система  Должанского района», Дубровское сельское поселение</vt:lpstr>
      <vt:lpstr> Трофимова Ирина Михайловна Заведующая Моховской сельской библиотекой  МБУК «Моховской сельский дом культуры  Залегощенского района Орловской области»,  Моховское сельское поселение</vt:lpstr>
      <vt:lpstr>Псарёва Валентина Васильевна Заведующая  Ярищенской сельской библиотекой  МБУК «Культурно-досуговый центр Колпнянского района», Ярищенское сельское поселение </vt:lpstr>
      <vt:lpstr>Масалова Надежда Ивановна Заведующая Бельдяжской сельской библиотекой МКУ «Центр культурного и библиотечного обслуживания населения Бельдяжского сельского поселения»  Кромского района Орловской области</vt:lpstr>
      <vt:lpstr>Комракова Татьяна Владимировна Директор МБУ «Социально-культурное объединение  «Дом культуры и библиотека» Ленинского сельского поселения» Малоархангельского района Орловской области, библиотекарь  Ленинской сельской библиотеки   (Александровская) Павленковская библиотека , открыта в 1904 году)</vt:lpstr>
      <vt:lpstr>   Шибаева Зоя Павловна Библиотекарь  Степановской сельской библиотеки-филиала  МКУК «Центральная районная библиотека  Свердловского района Орловской области»,  Красноармейское сельское поселение</vt:lpstr>
      <vt:lpstr>Богатищева Марина Евгеньевна Библиотекарь  Хотьковской сельской библиотеки  МКУК «Межпоселенческая централизованная библиотечная система Шаблыкинского района Орловской области»,  Хотьковское сельское поселение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ежегодный конкурс   «Библиотека в социокультурном пространстве региона»  среди общедоступных (публичных) библиотек Орловской области</dc:title>
  <dc:creator>main</dc:creator>
  <cp:lastModifiedBy>main</cp:lastModifiedBy>
  <cp:revision>376</cp:revision>
  <dcterms:modified xsi:type="dcterms:W3CDTF">2013-11-08T12:09:08Z</dcterms:modified>
</cp:coreProperties>
</file>