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3" r:id="rId4"/>
    <p:sldId id="258" r:id="rId5"/>
    <p:sldId id="257" r:id="rId6"/>
    <p:sldId id="268" r:id="rId7"/>
    <p:sldId id="269" r:id="rId8"/>
    <p:sldId id="276" r:id="rId9"/>
    <p:sldId id="261" r:id="rId10"/>
    <p:sldId id="262" r:id="rId11"/>
    <p:sldId id="264" r:id="rId12"/>
    <p:sldId id="279" r:id="rId13"/>
    <p:sldId id="280" r:id="rId14"/>
    <p:sldId id="281" r:id="rId15"/>
    <p:sldId id="282" r:id="rId16"/>
    <p:sldId id="278" r:id="rId17"/>
    <p:sldId id="265" r:id="rId18"/>
    <p:sldId id="271" r:id="rId19"/>
    <p:sldId id="272" r:id="rId20"/>
    <p:sldId id="273" r:id="rId21"/>
    <p:sldId id="274" r:id="rId22"/>
    <p:sldId id="275" r:id="rId23"/>
    <p:sldId id="266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48" autoAdjust="0"/>
    <p:restoredTop sz="94660"/>
  </p:normalViewPr>
  <p:slideViewPr>
    <p:cSldViewPr>
      <p:cViewPr>
        <p:scale>
          <a:sx n="73" d="100"/>
          <a:sy n="73" d="100"/>
        </p:scale>
        <p:origin x="18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AAE1-A930-49F7-8633-C28E750E993F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4-E9CF-4685-AC9F-B60E6E8027B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AAE1-A930-49F7-8633-C28E750E993F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4-E9CF-4685-AC9F-B60E6E802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AAE1-A930-49F7-8633-C28E750E993F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4-E9CF-4685-AC9F-B60E6E802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AAE1-A930-49F7-8633-C28E750E993F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4-E9CF-4685-AC9F-B60E6E802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AAE1-A930-49F7-8633-C28E750E993F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4-E9CF-4685-AC9F-B60E6E8027B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AAE1-A930-49F7-8633-C28E750E993F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4-E9CF-4685-AC9F-B60E6E802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AAE1-A930-49F7-8633-C28E750E993F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4-E9CF-4685-AC9F-B60E6E802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AAE1-A930-49F7-8633-C28E750E993F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4-E9CF-4685-AC9F-B60E6E802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AAE1-A930-49F7-8633-C28E750E993F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4-E9CF-4685-AC9F-B60E6E802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AAE1-A930-49F7-8633-C28E750E993F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E804-E9CF-4685-AC9F-B60E6E802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AAE1-A930-49F7-8633-C28E750E993F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7FE804-E9CF-4685-AC9F-B60E6E8027B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3CAAE1-A930-49F7-8633-C28E750E993F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7FE804-E9CF-4685-AC9F-B60E6E8027B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152128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Modern No. 20" pitchFamily="18" charset="0"/>
              </a:rPr>
              <a:t>Windows Movie Maker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8784976" cy="5256584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Modern No. 20" pitchFamily="18" charset="0"/>
                <a:ea typeface="+mj-ea"/>
                <a:cs typeface="+mj-cs"/>
              </a:rPr>
              <a:t> Программа </a:t>
            </a:r>
            <a:r>
              <a:rPr lang="en-US" sz="3200" b="1" dirty="0">
                <a:solidFill>
                  <a:schemeClr val="tx1"/>
                </a:solidFill>
                <a:latin typeface="Modern No. 20" pitchFamily="18" charset="0"/>
                <a:ea typeface="+mj-ea"/>
                <a:cs typeface="+mj-cs"/>
              </a:rPr>
              <a:t>Windows </a:t>
            </a:r>
            <a:r>
              <a:rPr lang="en-US" sz="3200" b="1" dirty="0" smtClean="0">
                <a:solidFill>
                  <a:schemeClr val="tx1"/>
                </a:solidFill>
                <a:latin typeface="Modern No. 20" pitchFamily="18" charset="0"/>
                <a:ea typeface="+mj-ea"/>
                <a:cs typeface="+mj-cs"/>
              </a:rPr>
              <a:t>Movie</a:t>
            </a:r>
            <a:r>
              <a:rPr lang="ru-RU" sz="3200" b="1" dirty="0" smtClean="0">
                <a:solidFill>
                  <a:schemeClr val="tx1"/>
                </a:solidFill>
                <a:latin typeface="Modern No. 20" pitchFamily="18" charset="0"/>
                <a:ea typeface="+mj-ea"/>
                <a:cs typeface="+mj-cs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Modern No. 20" pitchFamily="18" charset="0"/>
                <a:ea typeface="+mj-ea"/>
                <a:cs typeface="+mj-cs"/>
              </a:rPr>
              <a:t> Maker</a:t>
            </a:r>
            <a:r>
              <a:rPr lang="ru-RU" sz="3200" b="1" dirty="0" smtClean="0">
                <a:solidFill>
                  <a:schemeClr val="tx1"/>
                </a:solidFill>
                <a:latin typeface="Modern No. 20" pitchFamily="18" charset="0"/>
                <a:ea typeface="+mj-ea"/>
                <a:cs typeface="+mj-cs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Modern No. 20" pitchFamily="18" charset="0"/>
                <a:ea typeface="+mj-ea"/>
                <a:cs typeface="+mj-cs"/>
              </a:rPr>
              <a:t>- </a:t>
            </a:r>
          </a:p>
          <a:p>
            <a:pPr algn="ctr">
              <a:spcBef>
                <a:spcPct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Modern No. 20" pitchFamily="18" charset="0"/>
                <a:ea typeface="+mj-ea"/>
                <a:cs typeface="+mj-cs"/>
              </a:rPr>
              <a:t>в буквальном переводе «делатель кино».</a:t>
            </a:r>
          </a:p>
          <a:p>
            <a:pPr algn="ctr">
              <a:spcBef>
                <a:spcPct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Modern No. 20" pitchFamily="18" charset="0"/>
                <a:ea typeface="+mj-ea"/>
                <a:cs typeface="+mj-cs"/>
              </a:rPr>
              <a:t>Данная программа включена в состав </a:t>
            </a:r>
          </a:p>
          <a:p>
            <a:pPr algn="ctr">
              <a:spcBef>
                <a:spcPct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latin typeface="Modern No. 20" pitchFamily="18" charset="0"/>
                <a:ea typeface="+mj-ea"/>
                <a:cs typeface="+mj-cs"/>
              </a:rPr>
              <a:t>Windows  Vista </a:t>
            </a:r>
            <a:r>
              <a:rPr lang="ru-RU" sz="3200" b="1" dirty="0">
                <a:solidFill>
                  <a:schemeClr val="tx1"/>
                </a:solidFill>
                <a:latin typeface="Modern No. 20" pitchFamily="18" charset="0"/>
                <a:ea typeface="+mj-ea"/>
                <a:cs typeface="+mj-cs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Modern No. 20" pitchFamily="18" charset="0"/>
              </a:rPr>
              <a:t>и</a:t>
            </a:r>
            <a:r>
              <a:rPr lang="en-US" sz="2800" dirty="0" smtClean="0">
                <a:solidFill>
                  <a:schemeClr val="tx1"/>
                </a:solidFill>
                <a:latin typeface="Modern No. 20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Modern No. 20" pitchFamily="18" charset="0"/>
                <a:ea typeface="+mj-ea"/>
                <a:cs typeface="+mj-cs"/>
              </a:rPr>
              <a:t>XP</a:t>
            </a:r>
            <a:r>
              <a:rPr lang="ru-RU" sz="2800" dirty="0" smtClean="0">
                <a:solidFill>
                  <a:schemeClr val="tx1"/>
                </a:solidFill>
                <a:latin typeface="Modern No. 20" pitchFamily="18" charset="0"/>
              </a:rPr>
              <a:t>.</a:t>
            </a:r>
          </a:p>
          <a:p>
            <a:pPr algn="ctr">
              <a:spcBef>
                <a:spcPct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Modern No. 20" pitchFamily="18" charset="0"/>
                <a:ea typeface="+mj-ea"/>
                <a:cs typeface="+mj-cs"/>
              </a:rPr>
              <a:t>В </a:t>
            </a:r>
            <a:r>
              <a:rPr lang="en-US" sz="3200" b="1" dirty="0">
                <a:solidFill>
                  <a:schemeClr val="tx1"/>
                </a:solidFill>
                <a:latin typeface="Modern No. 20" pitchFamily="18" charset="0"/>
                <a:ea typeface="+mj-ea"/>
                <a:cs typeface="+mj-cs"/>
              </a:rPr>
              <a:t>Windows</a:t>
            </a:r>
            <a:r>
              <a:rPr lang="ru-RU" sz="3200" b="1" dirty="0">
                <a:solidFill>
                  <a:schemeClr val="tx1"/>
                </a:solidFill>
                <a:latin typeface="Modern No. 20" pitchFamily="18" charset="0"/>
                <a:ea typeface="+mj-ea"/>
                <a:cs typeface="+mj-cs"/>
              </a:rPr>
              <a:t> 7</a:t>
            </a:r>
            <a:r>
              <a:rPr lang="ru-RU" sz="2800" dirty="0" smtClean="0">
                <a:solidFill>
                  <a:schemeClr val="tx1"/>
                </a:solidFill>
                <a:latin typeface="Modern No. 20" pitchFamily="18" charset="0"/>
              </a:rPr>
              <a:t> такой программы нет, </a:t>
            </a:r>
          </a:p>
          <a:p>
            <a:pPr algn="ctr">
              <a:spcBef>
                <a:spcPct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Modern No. 20" pitchFamily="18" charset="0"/>
              </a:rPr>
              <a:t>её можно скачать с сайта </a:t>
            </a:r>
            <a:r>
              <a:rPr lang="en-US" sz="3200" b="1" dirty="0" smtClean="0">
                <a:solidFill>
                  <a:schemeClr val="tx1"/>
                </a:solidFill>
                <a:latin typeface="Modern No. 20" pitchFamily="18" charset="0"/>
              </a:rPr>
              <a:t>download.live.com</a:t>
            </a:r>
            <a:r>
              <a:rPr lang="en-US" sz="3200" dirty="0" smtClean="0">
                <a:solidFill>
                  <a:schemeClr val="tx1"/>
                </a:solidFill>
                <a:latin typeface="Modern No. 20" pitchFamily="18" charset="0"/>
              </a:rPr>
              <a:t> </a:t>
            </a:r>
          </a:p>
          <a:p>
            <a:pPr algn="ctr">
              <a:spcBef>
                <a:spcPct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Modern No. 20" pitchFamily="18" charset="0"/>
              </a:rPr>
              <a:t>в составе пакета </a:t>
            </a:r>
            <a:r>
              <a:rPr lang="en-US" sz="3200" b="1" dirty="0" smtClean="0">
                <a:solidFill>
                  <a:schemeClr val="tx1"/>
                </a:solidFill>
                <a:latin typeface="Modern No. 20" pitchFamily="18" charset="0"/>
                <a:ea typeface="+mj-ea"/>
                <a:cs typeface="+mj-cs"/>
              </a:rPr>
              <a:t>Windows</a:t>
            </a:r>
            <a:r>
              <a:rPr lang="ru-RU" sz="3200" b="1" dirty="0" smtClean="0">
                <a:solidFill>
                  <a:schemeClr val="tx1"/>
                </a:solidFill>
                <a:latin typeface="Modern No. 20" pitchFamily="18" charset="0"/>
                <a:ea typeface="+mj-ea"/>
                <a:cs typeface="+mj-cs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Modern No. 20" pitchFamily="18" charset="0"/>
                <a:ea typeface="+mj-ea"/>
                <a:cs typeface="+mj-cs"/>
              </a:rPr>
              <a:t>Live</a:t>
            </a:r>
            <a:r>
              <a:rPr lang="ru-RU" sz="3200" dirty="0" smtClean="0">
                <a:solidFill>
                  <a:schemeClr val="tx1"/>
                </a:solidFill>
                <a:latin typeface="Modern No. 20" pitchFamily="18" charset="0"/>
              </a:rPr>
              <a:t>  </a:t>
            </a:r>
            <a:endParaRPr lang="en-US" sz="3200" dirty="0" smtClean="0">
              <a:solidFill>
                <a:schemeClr val="tx1"/>
              </a:solidFill>
              <a:latin typeface="Modern No. 20" pitchFamily="18" charset="0"/>
            </a:endParaRPr>
          </a:p>
          <a:p>
            <a:pPr algn="ctr">
              <a:spcBef>
                <a:spcPct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Modern No. 20" pitchFamily="18" charset="0"/>
              </a:rPr>
              <a:t>или отдельно</a:t>
            </a:r>
            <a:r>
              <a:rPr lang="en-US" sz="2800" dirty="0" smtClean="0">
                <a:solidFill>
                  <a:schemeClr val="tx1"/>
                </a:solidFill>
                <a:latin typeface="Modern No. 20" pitchFamily="18" charset="0"/>
              </a:rPr>
              <a:t> (</a:t>
            </a:r>
            <a:r>
              <a:rPr lang="en-US" sz="3200" b="1" dirty="0" smtClean="0">
                <a:solidFill>
                  <a:schemeClr val="tx1"/>
                </a:solidFill>
                <a:latin typeface="Modern No. 20" pitchFamily="18" charset="0"/>
              </a:rPr>
              <a:t>download.live.com/moviemaker</a:t>
            </a:r>
            <a:r>
              <a:rPr lang="en-US" sz="2800" dirty="0" smtClean="0">
                <a:solidFill>
                  <a:schemeClr val="tx1"/>
                </a:solidFill>
                <a:latin typeface="Modern No. 20" pitchFamily="18" charset="0"/>
              </a:rPr>
              <a:t>)</a:t>
            </a:r>
            <a:r>
              <a:rPr lang="ru-RU" sz="2800" dirty="0" smtClean="0">
                <a:solidFill>
                  <a:schemeClr val="tx1"/>
                </a:solidFill>
                <a:latin typeface="Modern No. 20" pitchFamily="18" charset="0"/>
              </a:rPr>
              <a:t>. </a:t>
            </a:r>
          </a:p>
          <a:p>
            <a:pPr algn="ctr">
              <a:spcBef>
                <a:spcPct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Modern No. 20" pitchFamily="18" charset="0"/>
                <a:ea typeface="+mj-ea"/>
                <a:cs typeface="+mj-cs"/>
              </a:rPr>
              <a:t>Название программы теперь переводят как </a:t>
            </a:r>
          </a:p>
          <a:p>
            <a:pPr algn="ctr">
              <a:spcBef>
                <a:spcPct val="0"/>
              </a:spcBef>
              <a:spcAft>
                <a:spcPts val="0"/>
              </a:spcAft>
            </a:pPr>
            <a:r>
              <a:rPr lang="ru-RU" sz="3200" b="1" dirty="0">
                <a:solidFill>
                  <a:schemeClr val="tx1"/>
                </a:solidFill>
                <a:latin typeface="Modern No. 20" pitchFamily="18" charset="0"/>
                <a:ea typeface="+mj-ea"/>
                <a:cs typeface="+mj-cs"/>
              </a:rPr>
              <a:t>Киностудия </a:t>
            </a:r>
            <a:r>
              <a:rPr lang="en-US" sz="3200" b="1" dirty="0">
                <a:solidFill>
                  <a:schemeClr val="tx1"/>
                </a:solidFill>
                <a:latin typeface="Modern No. 20" pitchFamily="18" charset="0"/>
                <a:ea typeface="+mj-ea"/>
                <a:cs typeface="+mj-cs"/>
              </a:rPr>
              <a:t>Windows</a:t>
            </a:r>
            <a:endParaRPr lang="ru-RU" sz="3200" b="1" dirty="0">
              <a:solidFill>
                <a:schemeClr val="tx1"/>
              </a:solidFill>
              <a:latin typeface="Modern No. 20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1784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Modern No. 20" pitchFamily="18" charset="0"/>
              </a:rPr>
              <a:t>В центральном окне появились </a:t>
            </a:r>
            <a:r>
              <a:rPr lang="ru-RU" sz="2800" b="1" dirty="0" smtClean="0">
                <a:solidFill>
                  <a:schemeClr val="tx1"/>
                </a:solidFill>
                <a:latin typeface="Modern No. 20" pitchFamily="18" charset="0"/>
              </a:rPr>
              <a:t>импортированные файлы</a:t>
            </a:r>
            <a:endParaRPr lang="ru-RU" sz="2800" b="1" dirty="0">
              <a:solidFill>
                <a:schemeClr val="tx1"/>
              </a:solidFill>
              <a:latin typeface="Modern No. 20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6165304"/>
          </a:xfrm>
        </p:spPr>
      </p:pic>
    </p:spTree>
    <p:extLst>
      <p:ext uri="{BB962C8B-B14F-4D97-AF65-F5344CB8AC3E}">
        <p14:creationId xmlns:p14="http://schemas.microsoft.com/office/powerpoint/2010/main" val="64473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308"/>
            <a:ext cx="9144000" cy="8984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Modern No. 20" pitchFamily="18" charset="0"/>
              </a:rPr>
              <a:t>Из центрального окна программы перетаскиваем фотографии </a:t>
            </a:r>
            <a:br>
              <a:rPr lang="ru-RU" sz="28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Modern No. 20" pitchFamily="18" charset="0"/>
              </a:rPr>
              <a:t>с помощью левой клавиши мышки</a:t>
            </a:r>
            <a:endParaRPr lang="ru-RU" sz="2800" dirty="0">
              <a:solidFill>
                <a:schemeClr val="tx1"/>
              </a:solidFill>
              <a:latin typeface="Modern No. 20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8784976" cy="5877272"/>
          </a:xfrm>
        </p:spPr>
      </p:pic>
    </p:spTree>
    <p:extLst>
      <p:ext uri="{BB962C8B-B14F-4D97-AF65-F5344CB8AC3E}">
        <p14:creationId xmlns:p14="http://schemas.microsoft.com/office/powerpoint/2010/main" val="103796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036496" cy="3960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Modern No. 20" pitchFamily="18" charset="0"/>
              </a:rPr>
              <a:t>Импорт </a:t>
            </a:r>
            <a:r>
              <a:rPr lang="ru-RU" sz="3600" b="1" dirty="0" smtClean="0">
                <a:solidFill>
                  <a:schemeClr val="tx1"/>
                </a:solidFill>
                <a:latin typeface="Modern No. 20" pitchFamily="18" charset="0"/>
              </a:rPr>
              <a:t>звука или музыки </a:t>
            </a:r>
            <a:r>
              <a:rPr lang="ru-RU" sz="3600" b="1" dirty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Modern No. 20" pitchFamily="18" charset="0"/>
              </a:rPr>
              <a:t>(делаем по аналогии с импортом </a:t>
            </a:r>
            <a: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  <a:t>видео и изображений).</a:t>
            </a:r>
            <a:b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Modern No. 20" pitchFamily="18" charset="0"/>
              </a:rPr>
              <a:t>После импортирования </a:t>
            </a:r>
            <a: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  <a:t>музыкальный файл появился </a:t>
            </a:r>
            <a:r>
              <a:rPr lang="ru-RU" sz="2200" dirty="0">
                <a:solidFill>
                  <a:schemeClr val="tx1"/>
                </a:solidFill>
                <a:latin typeface="Modern No. 20" pitchFamily="18" charset="0"/>
              </a:rPr>
              <a:t>на средней панели. </a:t>
            </a:r>
            <a:br>
              <a:rPr lang="ru-RU" sz="2200" dirty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Modern No. 20" pitchFamily="18" charset="0"/>
              </a:rPr>
              <a:t>Левой клавишей мышки перетаскиваем </a:t>
            </a:r>
            <a: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  <a:t>его </a:t>
            </a:r>
            <a:r>
              <a:rPr lang="ru-RU" sz="2200" dirty="0">
                <a:solidFill>
                  <a:schemeClr val="tx1"/>
                </a:solidFill>
                <a:latin typeface="Modern No. 20" pitchFamily="18" charset="0"/>
              </a:rPr>
              <a:t>на шкалу. </a:t>
            </a:r>
            <a:br>
              <a:rPr lang="ru-RU" sz="2200" dirty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5400" dirty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5400" dirty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Modern No. 20" pitchFamily="18" charset="0"/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85698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8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dern No. 20" pitchFamily="18" charset="0"/>
              </a:rPr>
              <a:t>Музыкальный файл </a:t>
            </a:r>
            <a:r>
              <a:rPr lang="ru-RU" sz="2800" dirty="0" smtClean="0">
                <a:solidFill>
                  <a:schemeClr val="tx1"/>
                </a:solidFill>
                <a:latin typeface="Modern No. 20" pitchFamily="18" charset="0"/>
              </a:rPr>
              <a:t>перенесен на шкалу. </a:t>
            </a:r>
            <a:br>
              <a:rPr lang="ru-RU" sz="28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Modern No. 20" pitchFamily="18" charset="0"/>
              </a:rPr>
              <a:t>Если выбранный музыкальный файл больше видеоряда, </a:t>
            </a:r>
            <a:br>
              <a:rPr lang="ru-RU" sz="24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Modern No. 20" pitchFamily="18" charset="0"/>
              </a:rPr>
              <a:t>его необходимо обрезать.</a:t>
            </a:r>
            <a:r>
              <a:rPr lang="ru-RU" sz="2800" dirty="0" smtClean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Modern No. 20" pitchFamily="18" charset="0"/>
              </a:rPr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8136904" cy="5181525"/>
          </a:xfrm>
        </p:spPr>
      </p:pic>
    </p:spTree>
    <p:extLst>
      <p:ext uri="{BB962C8B-B14F-4D97-AF65-F5344CB8AC3E}">
        <p14:creationId xmlns:p14="http://schemas.microsoft.com/office/powerpoint/2010/main" val="2963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Modern No. 20" pitchFamily="18" charset="0"/>
              </a:rPr>
              <a:t>Установите указатель мышки </a:t>
            </a: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>на конце музыкального клипа, щелкните мышкой. Появятся метки в виде вертикальных черточек, которые будут определять текущее положение звукового клипа.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7848871" cy="5238253"/>
          </a:xfrm>
        </p:spPr>
      </p:pic>
    </p:spTree>
    <p:extLst>
      <p:ext uri="{BB962C8B-B14F-4D97-AF65-F5344CB8AC3E}">
        <p14:creationId xmlns:p14="http://schemas.microsoft.com/office/powerpoint/2010/main" val="308870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Modern No. 20" pitchFamily="18" charset="0"/>
              </a:rPr>
              <a:t>Для плавного появления и </a:t>
            </a:r>
            <a:r>
              <a:rPr lang="ru-RU" sz="2000" dirty="0" err="1">
                <a:solidFill>
                  <a:schemeClr val="tx1"/>
                </a:solidFill>
                <a:latin typeface="Modern No. 20" pitchFamily="18" charset="0"/>
              </a:rPr>
              <a:t>исчезания</a:t>
            </a:r>
            <a:r>
              <a:rPr lang="ru-RU" sz="2000" dirty="0">
                <a:solidFill>
                  <a:schemeClr val="tx1"/>
                </a:solidFill>
                <a:latin typeface="Modern No. 20" pitchFamily="18" charset="0"/>
              </a:rPr>
              <a:t> звука используйте контекстное меню, </a:t>
            </a: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Modern No. 20" pitchFamily="18" charset="0"/>
              </a:rPr>
              <a:t>котором помещены команды </a:t>
            </a:r>
            <a:r>
              <a:rPr lang="ru-RU" sz="2000" b="1" dirty="0">
                <a:solidFill>
                  <a:schemeClr val="tx1"/>
                </a:solidFill>
                <a:latin typeface="Modern No. 20" pitchFamily="18" charset="0"/>
              </a:rPr>
              <a:t>«Появление», «</a:t>
            </a:r>
            <a:r>
              <a:rPr lang="ru-RU" sz="2000" b="1" dirty="0" err="1">
                <a:solidFill>
                  <a:schemeClr val="tx1"/>
                </a:solidFill>
                <a:latin typeface="Modern No. 20" pitchFamily="18" charset="0"/>
              </a:rPr>
              <a:t>Исчезание</a:t>
            </a:r>
            <a:r>
              <a:rPr lang="ru-RU" sz="2000" b="1" dirty="0">
                <a:solidFill>
                  <a:schemeClr val="tx1"/>
                </a:solidFill>
                <a:latin typeface="Modern No. 20" pitchFamily="18" charset="0"/>
              </a:rPr>
              <a:t>» (или «Затихание»). </a:t>
            </a: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>Они </a:t>
            </a:r>
            <a:r>
              <a:rPr lang="ru-RU" sz="2000" dirty="0">
                <a:solidFill>
                  <a:schemeClr val="tx1"/>
                </a:solidFill>
                <a:latin typeface="Modern No. 20" pitchFamily="18" charset="0"/>
              </a:rPr>
              <a:t>обеспечат быстрое, но плавное нарастание громкости и столь же быстрое и плавное её затихание. 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352928" cy="5256583"/>
          </a:xfrm>
        </p:spPr>
      </p:pic>
    </p:spTree>
    <p:extLst>
      <p:ext uri="{BB962C8B-B14F-4D97-AF65-F5344CB8AC3E}">
        <p14:creationId xmlns:p14="http://schemas.microsoft.com/office/powerpoint/2010/main" val="107105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Modern No. 20" pitchFamily="18" charset="0"/>
              </a:rPr>
              <a:t>Кликаем в левом </a:t>
            </a:r>
            <a:r>
              <a:rPr lang="ru-RU" sz="2400">
                <a:solidFill>
                  <a:schemeClr val="tx1"/>
                </a:solidFill>
                <a:latin typeface="Modern No. 20" pitchFamily="18" charset="0"/>
              </a:rPr>
              <a:t>столбике </a:t>
            </a:r>
            <a:r>
              <a:rPr lang="ru-RU" sz="2400" smtClean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240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400" b="1" smtClean="0">
                <a:solidFill>
                  <a:schemeClr val="tx1"/>
                </a:solidFill>
                <a:latin typeface="Modern No. 20" pitchFamily="18" charset="0"/>
              </a:rPr>
              <a:t>«</a:t>
            </a:r>
            <a:r>
              <a:rPr lang="ru-RU" sz="2400" b="1" dirty="0">
                <a:solidFill>
                  <a:schemeClr val="tx1"/>
                </a:solidFill>
                <a:latin typeface="Modern No. 20" pitchFamily="18" charset="0"/>
              </a:rPr>
              <a:t>Монтаж фильма»/Просмотр </a:t>
            </a:r>
            <a:r>
              <a:rPr lang="ru-RU" sz="2400" b="1" dirty="0" smtClean="0">
                <a:solidFill>
                  <a:schemeClr val="tx1"/>
                </a:solidFill>
                <a:latin typeface="Modern No. 20" pitchFamily="18" charset="0"/>
              </a:rPr>
              <a:t>видеоэффектов.</a:t>
            </a:r>
            <a:r>
              <a:rPr lang="ru-RU" sz="2400" dirty="0" smtClean="0">
                <a:solidFill>
                  <a:schemeClr val="tx1"/>
                </a:solidFill>
                <a:latin typeface="Modern No. 20" pitchFamily="18" charset="0"/>
              </a:rPr>
              <a:t> </a:t>
            </a:r>
            <a:br>
              <a:rPr lang="ru-RU" sz="24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>С </a:t>
            </a:r>
            <a:r>
              <a:rPr lang="ru-RU" sz="2000" dirty="0">
                <a:solidFill>
                  <a:schemeClr val="tx1"/>
                </a:solidFill>
                <a:latin typeface="Modern No. 20" pitchFamily="18" charset="0"/>
              </a:rPr>
              <a:t>помощью левой клавиши мышки </a:t>
            </a: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>перетаскиваем видеоэффект (в данном случае </a:t>
            </a:r>
            <a:r>
              <a:rPr lang="ru-RU" sz="2000" b="1" dirty="0" smtClean="0">
                <a:solidFill>
                  <a:schemeClr val="tx1"/>
                </a:solidFill>
                <a:latin typeface="Modern No. 20" pitchFamily="18" charset="0"/>
              </a:rPr>
              <a:t>«замедление, в два раза»</a:t>
            </a: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>) на квадратик со звездой в левом нижнем углу.  </a:t>
            </a:r>
            <a:b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>Удалить эффект можно, щелкнув правой клавишей мышки и запустив команду </a:t>
            </a:r>
            <a:r>
              <a:rPr lang="ru-RU" sz="2000" b="1" dirty="0" smtClean="0">
                <a:solidFill>
                  <a:schemeClr val="tx1"/>
                </a:solidFill>
                <a:latin typeface="Modern No. 20" pitchFamily="18" charset="0"/>
              </a:rPr>
              <a:t>«Удалить эффекты»</a:t>
            </a: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>. На одном клипе можно  использовать несколько эффектов, они будут работать совместно.</a:t>
            </a:r>
            <a:endParaRPr lang="ru-RU" sz="2000" b="1" dirty="0">
              <a:solidFill>
                <a:schemeClr val="tx1"/>
              </a:solidFill>
              <a:latin typeface="Modern No. 20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68563"/>
            <a:ext cx="7848872" cy="4389437"/>
          </a:xfrm>
        </p:spPr>
      </p:pic>
    </p:spTree>
    <p:extLst>
      <p:ext uri="{BB962C8B-B14F-4D97-AF65-F5344CB8AC3E}">
        <p14:creationId xmlns:p14="http://schemas.microsoft.com/office/powerpoint/2010/main" val="164888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68" y="4199"/>
            <a:ext cx="9126832" cy="16246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Modern No. 20" pitchFamily="18" charset="0"/>
              </a:rPr>
              <a:t>Кликаем в левом столбике </a:t>
            </a:r>
            <a:r>
              <a:rPr lang="ru-RU" sz="2400" b="1" dirty="0" smtClean="0">
                <a:solidFill>
                  <a:schemeClr val="tx1"/>
                </a:solidFill>
                <a:latin typeface="Modern No. 20" pitchFamily="18" charset="0"/>
              </a:rPr>
              <a:t>«Монтаж фильма»/Просмотр </a:t>
            </a:r>
            <a:r>
              <a:rPr lang="ru-RU" sz="2400" b="1" dirty="0" err="1" smtClean="0">
                <a:solidFill>
                  <a:schemeClr val="tx1"/>
                </a:solidFill>
                <a:latin typeface="Modern No. 20" pitchFamily="18" charset="0"/>
              </a:rPr>
              <a:t>видеопереходов</a:t>
            </a:r>
            <a:r>
              <a:rPr lang="ru-RU" sz="2400" dirty="0" smtClean="0">
                <a:solidFill>
                  <a:schemeClr val="tx1"/>
                </a:solidFill>
                <a:latin typeface="Modern No. 20" pitchFamily="18" charset="0"/>
              </a:rPr>
              <a:t>.  </a:t>
            </a:r>
            <a:br>
              <a:rPr lang="ru-RU" sz="24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  <a:t>С </a:t>
            </a:r>
            <a:r>
              <a:rPr lang="ru-RU" sz="2200" dirty="0">
                <a:solidFill>
                  <a:schemeClr val="tx1"/>
                </a:solidFill>
                <a:latin typeface="Modern No. 20" pitchFamily="18" charset="0"/>
              </a:rPr>
              <a:t>помощью левой клавиши </a:t>
            </a:r>
            <a: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  <a:t>мышки добавляем </a:t>
            </a:r>
            <a:r>
              <a:rPr lang="ru-RU" sz="2200" dirty="0" err="1" smtClean="0">
                <a:solidFill>
                  <a:schemeClr val="tx1"/>
                </a:solidFill>
                <a:latin typeface="Modern No. 20" pitchFamily="18" charset="0"/>
              </a:rPr>
              <a:t>видеопереходы</a:t>
            </a:r>
            <a: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  <a:t>, </a:t>
            </a:r>
            <a:b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  <a:t>расположенные на средней панели, на шкалу </a:t>
            </a:r>
            <a:r>
              <a:rPr lang="ru-RU" sz="2200" dirty="0" err="1" smtClean="0">
                <a:solidFill>
                  <a:schemeClr val="tx1"/>
                </a:solidFill>
                <a:latin typeface="Modern No. 20" pitchFamily="18" charset="0"/>
              </a:rPr>
              <a:t>раскадровки</a:t>
            </a:r>
            <a: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  <a:t> </a:t>
            </a:r>
            <a:b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  <a:t>(между клипами на прямоугольник со стрелкой). </a:t>
            </a:r>
            <a:b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  <a:t>Несколько переходов одновременно использовать нельзя.</a:t>
            </a: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7"/>
            <a:ext cx="8280920" cy="5085184"/>
          </a:xfrm>
        </p:spPr>
      </p:pic>
    </p:spTree>
    <p:extLst>
      <p:ext uri="{BB962C8B-B14F-4D97-AF65-F5344CB8AC3E}">
        <p14:creationId xmlns:p14="http://schemas.microsoft.com/office/powerpoint/2010/main" val="335422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6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Modern No. 20" pitchFamily="18" charset="0"/>
              </a:rPr>
              <a:t>Создание названий и титров</a:t>
            </a:r>
            <a:br>
              <a:rPr lang="ru-RU" sz="3600" b="1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  <a:t>Щелкаем по соответствующей строке в списке операций, получаем полный перечень: </a:t>
            </a:r>
            <a:r>
              <a:rPr lang="ru-RU" sz="2000" b="1" dirty="0" smtClean="0">
                <a:solidFill>
                  <a:schemeClr val="tx1"/>
                </a:solidFill>
                <a:latin typeface="Modern No. 20" pitchFamily="18" charset="0"/>
              </a:rPr>
              <a:t>«название в начале», «название перед выбранным клипом», «название на выбранном клипе», «название после выбранного клипа», «титры в конце фильма».</a:t>
            </a:r>
            <a:br>
              <a:rPr lang="ru-RU" sz="2000" b="1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> Команда </a:t>
            </a:r>
            <a:r>
              <a:rPr lang="ru-RU" sz="2000" b="1" dirty="0" smtClean="0">
                <a:solidFill>
                  <a:schemeClr val="tx1"/>
                </a:solidFill>
                <a:latin typeface="Modern No. 20" pitchFamily="18" charset="0"/>
              </a:rPr>
              <a:t>«Изменить шрифт и цвет текста»  </a:t>
            </a: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>позволяет внести коррективы в написание. </a:t>
            </a:r>
            <a: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</a:b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8496944" cy="4824536"/>
          </a:xfrm>
        </p:spPr>
      </p:pic>
    </p:spTree>
    <p:extLst>
      <p:ext uri="{BB962C8B-B14F-4D97-AF65-F5344CB8AC3E}">
        <p14:creationId xmlns:p14="http://schemas.microsoft.com/office/powerpoint/2010/main" val="170188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928992" cy="1296144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Modern No. 20" pitchFamily="18" charset="0"/>
              </a:rPr>
              <a:t>Команда </a:t>
            </a:r>
            <a:r>
              <a:rPr lang="ru-RU" sz="2800" b="1" dirty="0">
                <a:solidFill>
                  <a:schemeClr val="tx1"/>
                </a:solidFill>
                <a:latin typeface="Modern No. 20" pitchFamily="18" charset="0"/>
              </a:rPr>
              <a:t>«Изменить анимацию фильма» </a:t>
            </a:r>
            <a:r>
              <a:rPr lang="ru-RU" sz="2800" dirty="0">
                <a:solidFill>
                  <a:schemeClr val="tx1"/>
                </a:solidFill>
                <a:latin typeface="Modern No. 20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>позволит </a:t>
            </a:r>
            <a:r>
              <a:rPr lang="ru-RU" sz="2000" dirty="0">
                <a:solidFill>
                  <a:schemeClr val="tx1"/>
                </a:solidFill>
                <a:latin typeface="Modern No. 20" pitchFamily="18" charset="0"/>
              </a:rPr>
              <a:t>надписям на экране  «появляться из пустоты», «летать»» и т. д. </a:t>
            </a: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>По окончании работы в данном разделе кликаем </a:t>
            </a:r>
            <a:b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Modern No. 20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Modern No. 20" pitchFamily="18" charset="0"/>
              </a:rPr>
              <a:t>«Готово, добавить название в фильм» </a:t>
            </a:r>
            <a:r>
              <a:rPr lang="ru-RU" sz="2400" b="1" dirty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Modern No. 20" pitchFamily="18" charset="0"/>
              </a:rPr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640960" cy="4968552"/>
          </a:xfrm>
        </p:spPr>
      </p:pic>
    </p:spTree>
    <p:extLst>
      <p:ext uri="{BB962C8B-B14F-4D97-AF65-F5344CB8AC3E}">
        <p14:creationId xmlns:p14="http://schemas.microsoft.com/office/powerpoint/2010/main" val="367140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208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Modern No. 20" pitchFamily="18" charset="0"/>
              </a:rPr>
              <a:t>Для запуска программы </a:t>
            </a:r>
            <a:r>
              <a:rPr lang="en-US" sz="3600" b="1" dirty="0" smtClean="0">
                <a:solidFill>
                  <a:schemeClr val="tx1"/>
                </a:solidFill>
                <a:latin typeface="Modern No. 20" pitchFamily="18" charset="0"/>
              </a:rPr>
              <a:t>Windows Movie</a:t>
            </a:r>
            <a:r>
              <a:rPr lang="ru-RU" sz="3600" b="1" dirty="0" smtClean="0">
                <a:solidFill>
                  <a:schemeClr val="tx1"/>
                </a:solidFill>
                <a:latin typeface="Modern No. 20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Modern No. 20" pitchFamily="18" charset="0"/>
              </a:rPr>
              <a:t> Maker</a:t>
            </a:r>
            <a:r>
              <a:rPr lang="ru-RU" sz="3600" b="1" dirty="0" smtClean="0">
                <a:solidFill>
                  <a:schemeClr val="tx1"/>
                </a:solidFill>
                <a:latin typeface="Modern No. 20" pitchFamily="18" charset="0"/>
              </a:rPr>
              <a:t>  </a:t>
            </a:r>
            <a:r>
              <a:rPr lang="ru-RU" sz="3600" dirty="0" smtClean="0">
                <a:solidFill>
                  <a:schemeClr val="tx1"/>
                </a:solidFill>
                <a:latin typeface="Modern No. 20" pitchFamily="18" charset="0"/>
              </a:rPr>
              <a:t>выберите команду </a:t>
            </a:r>
            <a:br>
              <a:rPr lang="ru-RU" sz="36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Modern No. 20" pitchFamily="18" charset="0"/>
              </a:rPr>
              <a:t>Пуск/Все программы/</a:t>
            </a:r>
            <a:r>
              <a:rPr lang="en-US" sz="3600" b="1" dirty="0" smtClean="0">
                <a:solidFill>
                  <a:schemeClr val="tx1"/>
                </a:solidFill>
                <a:latin typeface="Modern No. 20" pitchFamily="18" charset="0"/>
              </a:rPr>
              <a:t>Windows Movie</a:t>
            </a:r>
            <a:r>
              <a:rPr lang="ru-RU" sz="3600" b="1" dirty="0" smtClean="0">
                <a:solidFill>
                  <a:schemeClr val="tx1"/>
                </a:solidFill>
                <a:latin typeface="Modern No. 20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Modern No. 20" pitchFamily="18" charset="0"/>
              </a:rPr>
              <a:t> Maker</a:t>
            </a:r>
            <a:r>
              <a:rPr lang="ru-RU" sz="3600" b="1" dirty="0" smtClean="0">
                <a:solidFill>
                  <a:schemeClr val="tx1"/>
                </a:solidFill>
                <a:latin typeface="Modern No. 20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  <a:t>На экране появится окно, которое разделено на четыре панели. </a:t>
            </a:r>
            <a:b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Modern No. 20" pitchFamily="18" charset="0"/>
              </a:rPr>
              <a:t>Первый вариант – окно программы с отображением шкалы времени, </a:t>
            </a:r>
            <a:br>
              <a:rPr lang="ru-RU" sz="2200" b="1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Modern No. 20" pitchFamily="18" charset="0"/>
              </a:rPr>
              <a:t>второй вариант – </a:t>
            </a:r>
            <a:r>
              <a:rPr lang="ru-RU" sz="2200" b="1" dirty="0">
                <a:solidFill>
                  <a:schemeClr val="tx1"/>
                </a:solidFill>
                <a:latin typeface="Modern No. 20" pitchFamily="18" charset="0"/>
              </a:rPr>
              <a:t>окно программы </a:t>
            </a:r>
            <a:r>
              <a:rPr lang="ru-RU" sz="2200" b="1" dirty="0" smtClean="0">
                <a:solidFill>
                  <a:schemeClr val="tx1"/>
                </a:solidFill>
                <a:latin typeface="Modern No. 20" pitchFamily="18" charset="0"/>
              </a:rPr>
              <a:t> с отображением шкалы </a:t>
            </a:r>
            <a:r>
              <a:rPr lang="ru-RU" sz="2200" b="1" dirty="0" err="1" smtClean="0">
                <a:solidFill>
                  <a:schemeClr val="tx1"/>
                </a:solidFill>
                <a:latin typeface="Modern No. 20" pitchFamily="18" charset="0"/>
              </a:rPr>
              <a:t>раскадровки</a:t>
            </a:r>
            <a:r>
              <a:rPr lang="ru-RU" sz="2200" b="1" dirty="0" smtClean="0">
                <a:solidFill>
                  <a:schemeClr val="tx1"/>
                </a:solidFill>
                <a:latin typeface="Modern No. 20" pitchFamily="18" charset="0"/>
              </a:rPr>
              <a:t>.</a:t>
            </a:r>
            <a:endParaRPr lang="ru-RU" sz="2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64904"/>
            <a:ext cx="4176463" cy="42930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64904"/>
            <a:ext cx="4464496" cy="4293095"/>
          </a:xfrm>
        </p:spPr>
      </p:pic>
    </p:spTree>
    <p:extLst>
      <p:ext uri="{BB962C8B-B14F-4D97-AF65-F5344CB8AC3E}">
        <p14:creationId xmlns:p14="http://schemas.microsoft.com/office/powerpoint/2010/main" val="310555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296"/>
            <a:ext cx="8928992" cy="1800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Modern No. 20" pitchFamily="18" charset="0"/>
              </a:rPr>
              <a:t>Титры в конце фильма</a:t>
            </a:r>
            <a:br>
              <a:rPr lang="ru-RU" sz="3200" b="1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>В зависимости от выбранного типа надписи поле ввода текста может состоять из одной строки, из двух или же в виде целой таблицы (представленный вариант). </a:t>
            </a:r>
            <a:b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>В данном варианте размер шрифта меняется в зависимости от того, в какой колонке он находится.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0888"/>
            <a:ext cx="8229600" cy="4176464"/>
          </a:xfrm>
        </p:spPr>
      </p:pic>
    </p:spTree>
    <p:extLst>
      <p:ext uri="{BB962C8B-B14F-4D97-AF65-F5344CB8AC3E}">
        <p14:creationId xmlns:p14="http://schemas.microsoft.com/office/powerpoint/2010/main" val="75953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Modern No. 20" pitchFamily="18" charset="0"/>
              </a:rPr>
              <a:t>Сохранение проекта</a:t>
            </a:r>
            <a:br>
              <a:rPr lang="ru-RU" sz="3200" b="1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>Видеомонтаж – процесс длительный, </a:t>
            </a:r>
            <a:b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>не стоит  забывать периодически сохранять свой проект.  </a:t>
            </a:r>
            <a:b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>Делать это лучше всего после завершения очередного этапа создания фильма.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8424936" cy="4752528"/>
          </a:xfrm>
        </p:spPr>
      </p:pic>
    </p:spTree>
    <p:extLst>
      <p:ext uri="{BB962C8B-B14F-4D97-AF65-F5344CB8AC3E}">
        <p14:creationId xmlns:p14="http://schemas.microsoft.com/office/powerpoint/2010/main" val="119830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Modern No. 20" pitchFamily="18" charset="0"/>
              </a:rPr>
              <a:t>Сохранение </a:t>
            </a:r>
            <a:r>
              <a:rPr lang="ru-RU" sz="3600" b="1" dirty="0" smtClean="0">
                <a:solidFill>
                  <a:schemeClr val="tx1"/>
                </a:solidFill>
                <a:latin typeface="Modern No. 20" pitchFamily="18" charset="0"/>
              </a:rPr>
              <a:t>фильма</a:t>
            </a:r>
            <a:br>
              <a:rPr lang="ru-RU" sz="3600" b="1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  <a:t>Когда проект фильма готов полностью, его необходимо сохранить, а затем воспроизводить с помощью любого проигрывателя на любом компьютере. </a:t>
            </a:r>
            <a:b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  <a:t>Задаем имя файла и его папку, щелкаем на кнопку </a:t>
            </a:r>
            <a:r>
              <a:rPr lang="ru-RU" sz="2200" b="1" dirty="0" smtClean="0">
                <a:solidFill>
                  <a:schemeClr val="tx1"/>
                </a:solidFill>
                <a:latin typeface="Modern No. 20" pitchFamily="18" charset="0"/>
              </a:rPr>
              <a:t>«Далее»</a:t>
            </a:r>
            <a: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  <a:t> и мастер сохранения фильмов откроет следующее окно.</a:t>
            </a:r>
            <a:r>
              <a:rPr lang="ru-RU" sz="2200" b="1" dirty="0" smtClean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Modern No. 20" pitchFamily="18" charset="0"/>
              </a:rPr>
            </a:b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35163"/>
            <a:ext cx="8424935" cy="4887002"/>
          </a:xfrm>
        </p:spPr>
      </p:pic>
    </p:spTree>
    <p:extLst>
      <p:ext uri="{BB962C8B-B14F-4D97-AF65-F5344CB8AC3E}">
        <p14:creationId xmlns:p14="http://schemas.microsoft.com/office/powerpoint/2010/main" val="82700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03448"/>
            <a:ext cx="9144000" cy="698477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>При первом  сохранении  фильма рекомендуется оставить выбранный по  умолчанию переключатель </a:t>
            </a:r>
            <a:r>
              <a:rPr lang="ru-RU" sz="2000" b="1" dirty="0" smtClean="0">
                <a:solidFill>
                  <a:schemeClr val="tx1"/>
                </a:solidFill>
                <a:latin typeface="Modern No. 20" pitchFamily="18" charset="0"/>
              </a:rPr>
              <a:t>«Наилучшее качество воспроизведения на этом компьютере» (рекомендуется).  </a:t>
            </a:r>
            <a:br>
              <a:rPr lang="ru-RU" sz="2000" b="1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>Затем, получив мастер – копию  фильма, можно повторить весь процесс сохранения с начала и, дойдя до данного окна, щелкнуть на ссылке  </a:t>
            </a:r>
            <a:b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Modern No. 20" pitchFamily="18" charset="0"/>
              </a:rPr>
              <a:t>«Дополнительные параметры». </a:t>
            </a: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>В открывшемся окне выберите необходимый вариант из предложенного списка.</a:t>
            </a:r>
            <a:b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>При необходимости отправки фильма по электронной почте выберите переключатель</a:t>
            </a:r>
            <a:r>
              <a:rPr lang="ru-RU" sz="2400" dirty="0" smtClean="0">
                <a:solidFill>
                  <a:schemeClr val="tx1"/>
                </a:solidFill>
                <a:latin typeface="Modern No. 20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Modern No. 20" pitchFamily="18" charset="0"/>
              </a:rPr>
              <a:t>«Сжать до» </a:t>
            </a: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> и  задайте нужный размер </a:t>
            </a:r>
            <a:b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>с помощью настраиваемых полей.</a:t>
            </a:r>
            <a:r>
              <a:rPr lang="ru-RU" sz="2400" dirty="0" smtClean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>Лучше начать с минимального размера, а затем выполнить последовательно несколько сохранений фильма с увеличением размера файла, пока не будет получено приемлемое качество с оптимальным размером файла.</a:t>
            </a:r>
            <a:b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>Определившись с качеством сохранения файла, щелкните по кнопке </a:t>
            </a:r>
            <a:r>
              <a:rPr lang="ru-RU" sz="1800" b="1" dirty="0" smtClean="0">
                <a:solidFill>
                  <a:schemeClr val="tx1"/>
                </a:solidFill>
                <a:latin typeface="Modern No. 20" pitchFamily="18" charset="0"/>
              </a:rPr>
              <a:t>«Сохранить»,</a:t>
            </a:r>
            <a:r>
              <a:rPr lang="ru-RU" sz="1800" dirty="0" smtClean="0">
                <a:solidFill>
                  <a:schemeClr val="tx1"/>
                </a:solidFill>
                <a:latin typeface="Modern No. 20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>дождитесь, пока полоса индикации дойдет до конца, </a:t>
            </a:r>
            <a:b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>после чего на экране появится окно запроса на просмотр нового фильма. </a:t>
            </a:r>
            <a:r>
              <a:rPr lang="ru-RU" sz="2400" dirty="0" smtClean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>Для просмотра фильма в проигрывателе </a:t>
            </a:r>
            <a:r>
              <a:rPr lang="en-US" sz="2000" b="1" dirty="0">
                <a:solidFill>
                  <a:schemeClr val="tx1"/>
                </a:solidFill>
                <a:latin typeface="Modern No. 20" pitchFamily="18" charset="0"/>
              </a:rPr>
              <a:t>Windows</a:t>
            </a:r>
            <a:r>
              <a:rPr lang="ru-RU" sz="2000" b="1" dirty="0" smtClean="0">
                <a:solidFill>
                  <a:schemeClr val="tx1"/>
                </a:solidFill>
                <a:latin typeface="Modern No. 20" pitchFamily="18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Modern No. 20" pitchFamily="18" charset="0"/>
              </a:rPr>
              <a:t>Media</a:t>
            </a:r>
            <a:r>
              <a:rPr lang="ru-RU" sz="2000" b="1" dirty="0" smtClean="0">
                <a:solidFill>
                  <a:schemeClr val="tx1"/>
                </a:solidFill>
                <a:latin typeface="Modern No. 20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>установите флажок </a:t>
            </a:r>
            <a:r>
              <a:rPr lang="ru-RU" sz="2000" b="1" dirty="0" smtClean="0">
                <a:solidFill>
                  <a:schemeClr val="tx1"/>
                </a:solidFill>
                <a:latin typeface="Modern No. 20" pitchFamily="18" charset="0"/>
              </a:rPr>
              <a:t>«Воспроизвести фильм после нажатия кнопки «Готово» </a:t>
            </a:r>
            <a:br>
              <a:rPr lang="ru-RU" sz="2000" b="1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>и щелкните по кнопке </a:t>
            </a:r>
            <a:r>
              <a:rPr lang="ru-RU" sz="2000" b="1" dirty="0" smtClean="0">
                <a:solidFill>
                  <a:schemeClr val="tx1"/>
                </a:solidFill>
                <a:latin typeface="Modern No. 20" pitchFamily="18" charset="0"/>
              </a:rPr>
              <a:t>«Готово».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3912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487762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Modern No. 20" pitchFamily="18" charset="0"/>
              </a:rPr>
              <a:t>Орловский областной Центр книги</a:t>
            </a:r>
            <a:r>
              <a:rPr lang="ru-RU" sz="2400" b="1" dirty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Modern No. 20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99592" y="5301208"/>
            <a:ext cx="7560840" cy="947192"/>
          </a:xfrm>
        </p:spPr>
        <p:txBody>
          <a:bodyPr>
            <a:noAutofit/>
          </a:bodyPr>
          <a:lstStyle/>
          <a:p>
            <a:r>
              <a:rPr lang="ru-RU" b="1" dirty="0">
                <a:latin typeface="Modern No. 20" pitchFamily="18" charset="0"/>
                <a:ea typeface="+mj-ea"/>
                <a:cs typeface="+mj-cs"/>
              </a:rPr>
              <a:t>Петрова Галина Николаевна, </a:t>
            </a:r>
          </a:p>
          <a:p>
            <a:r>
              <a:rPr lang="ru-RU" b="1" dirty="0">
                <a:latin typeface="Modern No. 20" pitchFamily="18" charset="0"/>
                <a:ea typeface="+mj-ea"/>
                <a:cs typeface="+mj-cs"/>
              </a:rPr>
              <a:t>главный </a:t>
            </a:r>
            <a:r>
              <a:rPr lang="ru-RU" b="1">
                <a:latin typeface="Modern No. 20" pitchFamily="18" charset="0"/>
                <a:ea typeface="+mj-ea"/>
                <a:cs typeface="+mj-cs"/>
              </a:rPr>
              <a:t>библиотекарь </a:t>
            </a:r>
            <a:r>
              <a:rPr lang="ru-RU" b="1" smtClean="0">
                <a:latin typeface="Modern No. 20" pitchFamily="18" charset="0"/>
                <a:ea typeface="+mj-ea"/>
                <a:cs typeface="+mj-cs"/>
              </a:rPr>
              <a:t>научно-методического </a:t>
            </a:r>
            <a:r>
              <a:rPr lang="ru-RU" b="1" dirty="0" smtClean="0">
                <a:latin typeface="Modern No. 20" pitchFamily="18" charset="0"/>
                <a:ea typeface="+mj-ea"/>
                <a:cs typeface="+mj-cs"/>
              </a:rPr>
              <a:t>отдела</a:t>
            </a:r>
          </a:p>
          <a:p>
            <a:r>
              <a:rPr lang="ru-RU" b="1" dirty="0" smtClean="0">
                <a:latin typeface="Modern No. 20" pitchFamily="18" charset="0"/>
                <a:ea typeface="+mj-ea"/>
                <a:cs typeface="+mj-cs"/>
              </a:rPr>
              <a:t>Орловская </a:t>
            </a:r>
            <a:r>
              <a:rPr lang="ru-RU" b="1" dirty="0">
                <a:latin typeface="Modern No. 20" pitchFamily="18" charset="0"/>
                <a:ea typeface="+mj-ea"/>
                <a:cs typeface="+mj-cs"/>
              </a:rPr>
              <a:t>областная научная универсальная публичная библиотека им. И. А. </a:t>
            </a:r>
            <a:r>
              <a:rPr lang="ru-RU" b="1" dirty="0" smtClean="0">
                <a:latin typeface="Modern No. 20" pitchFamily="18" charset="0"/>
                <a:ea typeface="+mj-ea"/>
                <a:cs typeface="+mj-cs"/>
              </a:rPr>
              <a:t>Бунина</a:t>
            </a:r>
          </a:p>
          <a:p>
            <a:r>
              <a:rPr lang="ru-RU" dirty="0" smtClean="0"/>
              <a:t>Тел: </a:t>
            </a:r>
            <a:r>
              <a:rPr lang="ru-RU" b="1" u="sng" dirty="0"/>
              <a:t>(486-2)76-45-06</a:t>
            </a:r>
            <a:endParaRPr lang="ru-RU" dirty="0"/>
          </a:p>
          <a:p>
            <a:endParaRPr lang="ru-RU" b="1" dirty="0">
              <a:latin typeface="Modern No. 20" pitchFamily="18" charset="0"/>
              <a:ea typeface="+mj-ea"/>
              <a:cs typeface="+mj-cs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84" y="1412776"/>
            <a:ext cx="5457952" cy="3846870"/>
          </a:xfrm>
        </p:spPr>
      </p:pic>
    </p:spTree>
    <p:extLst>
      <p:ext uri="{BB962C8B-B14F-4D97-AF65-F5344CB8AC3E}">
        <p14:creationId xmlns:p14="http://schemas.microsoft.com/office/powerpoint/2010/main" val="108237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93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Modern No. 20" pitchFamily="18" charset="0"/>
              </a:rPr>
              <a:t>Рассмотрим редактор на примере одного из двух режимов окон </a:t>
            </a:r>
            <a:r>
              <a:rPr lang="en-US" sz="2700" b="1" dirty="0">
                <a:solidFill>
                  <a:schemeClr val="tx1"/>
                </a:solidFill>
                <a:latin typeface="Modern No. 20" pitchFamily="18" charset="0"/>
              </a:rPr>
              <a:t>Windows Movie</a:t>
            </a:r>
            <a:r>
              <a:rPr lang="ru-RU" sz="2700" b="1" dirty="0">
                <a:solidFill>
                  <a:schemeClr val="tx1"/>
                </a:solidFill>
                <a:latin typeface="Modern No. 20" pitchFamily="18" charset="0"/>
              </a:rPr>
              <a:t> </a:t>
            </a:r>
            <a:r>
              <a:rPr lang="en-US" sz="2700" b="1" dirty="0">
                <a:solidFill>
                  <a:schemeClr val="tx1"/>
                </a:solidFill>
                <a:latin typeface="Modern No. 20" pitchFamily="18" charset="0"/>
              </a:rPr>
              <a:t> Maker</a:t>
            </a:r>
            <a:r>
              <a:rPr lang="ru-RU" sz="2700" b="1" dirty="0">
                <a:solidFill>
                  <a:schemeClr val="tx1"/>
                </a:solidFill>
                <a:latin typeface="Modern No. 20" pitchFamily="18" charset="0"/>
              </a:rPr>
              <a:t> </a:t>
            </a:r>
            <a:r>
              <a:rPr lang="ru-RU" sz="2700" b="1" dirty="0" smtClean="0">
                <a:solidFill>
                  <a:schemeClr val="tx1"/>
                </a:solidFill>
                <a:latin typeface="Modern No. 20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  <a:t>(</a:t>
            </a:r>
            <a:r>
              <a:rPr lang="ru-RU" sz="2200" dirty="0">
                <a:solidFill>
                  <a:schemeClr val="tx1"/>
                </a:solidFill>
                <a:latin typeface="Modern No. 20" pitchFamily="18" charset="0"/>
              </a:rPr>
              <a:t>окно программы  с отображением шкалы </a:t>
            </a:r>
            <a:r>
              <a:rPr lang="ru-RU" sz="2200" dirty="0" err="1">
                <a:solidFill>
                  <a:schemeClr val="tx1"/>
                </a:solidFill>
                <a:latin typeface="Modern No. 20" pitchFamily="18" charset="0"/>
              </a:rPr>
              <a:t>раскадровки</a:t>
            </a:r>
            <a: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  <a:t>)</a:t>
            </a:r>
            <a:b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200" b="1" u="sng" dirty="0" smtClean="0">
                <a:solidFill>
                  <a:schemeClr val="tx1"/>
                </a:solidFill>
                <a:latin typeface="Modern No. 20" pitchFamily="18" charset="0"/>
              </a:rPr>
              <a:t>Слева в столбик </a:t>
            </a:r>
            <a: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  <a:t>расположены все команды, применяемые при изготовлении фильма, разделенные на три части: </a:t>
            </a:r>
            <a:b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Modern No. 20" pitchFamily="18" charset="0"/>
              </a:rPr>
              <a:t>Запись видео; Монтаж фильма; Завершение создания фильма.</a:t>
            </a:r>
            <a:r>
              <a:rPr lang="ru-RU" sz="2200" b="1" dirty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200" b="1" u="sng" dirty="0" smtClean="0">
                <a:solidFill>
                  <a:schemeClr val="tx1"/>
                </a:solidFill>
                <a:latin typeface="Modern No. 20" pitchFamily="18" charset="0"/>
              </a:rPr>
              <a:t>Вверху в центре </a:t>
            </a:r>
            <a: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  <a:t>может быть показан весь набор загруженных в программу клипов (видео, фото и звуковых).</a:t>
            </a:r>
            <a:b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200" b="1" u="sng" dirty="0" smtClean="0">
                <a:solidFill>
                  <a:schemeClr val="tx1"/>
                </a:solidFill>
                <a:latin typeface="Modern No. 20" pitchFamily="18" charset="0"/>
              </a:rPr>
              <a:t>Внизу располагается </a:t>
            </a:r>
            <a: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  <a:t>панель </a:t>
            </a:r>
            <a:r>
              <a:rPr lang="ru-RU" sz="2200" dirty="0" err="1" smtClean="0">
                <a:solidFill>
                  <a:schemeClr val="tx1"/>
                </a:solidFill>
                <a:latin typeface="Modern No. 20" pitchFamily="18" charset="0"/>
              </a:rPr>
              <a:t>раскадровки</a:t>
            </a:r>
            <a: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  <a:t>. Сюда мы будем перетаскивать мышкой добавляемые в фильм снимки, клипы, переходы и эффекты. </a:t>
            </a:r>
            <a:b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  <a:t>У этой панели есть другой режим отображения – шкала времени, предназначенный для более точного размещения клипов относительно друг друга.</a:t>
            </a:r>
            <a:r>
              <a:rPr lang="ru-RU" sz="2200" b="1" dirty="0" smtClean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200" b="1" u="sng" dirty="0" smtClean="0">
                <a:solidFill>
                  <a:schemeClr val="tx1"/>
                </a:solidFill>
                <a:latin typeface="Modern No. 20" pitchFamily="18" charset="0"/>
              </a:rPr>
              <a:t>Вверху справа </a:t>
            </a:r>
            <a: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  <a:t> в окошке, напоминающем </a:t>
            </a:r>
            <a:r>
              <a:rPr lang="en-US" sz="2400" b="1" dirty="0" smtClean="0">
                <a:solidFill>
                  <a:schemeClr val="tx1"/>
                </a:solidFill>
                <a:latin typeface="Modern No. 20" pitchFamily="18" charset="0"/>
              </a:rPr>
              <a:t>Windows</a:t>
            </a:r>
            <a:r>
              <a:rPr lang="ru-RU" sz="2400" b="1" dirty="0" smtClean="0">
                <a:solidFill>
                  <a:schemeClr val="tx1"/>
                </a:solidFill>
                <a:latin typeface="Modern No. 20" pitchFamily="18" charset="0"/>
              </a:rPr>
              <a:t>-</a:t>
            </a:r>
            <a: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  <a:t>проигрыватель, мы сможем увидеть предварительные результаты своей работы.</a:t>
            </a:r>
            <a:endParaRPr lang="ru-RU" b="1" u="sng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37112"/>
            <a:ext cx="8280920" cy="2420888"/>
          </a:xfrm>
        </p:spPr>
      </p:pic>
    </p:spTree>
    <p:extLst>
      <p:ext uri="{BB962C8B-B14F-4D97-AF65-F5344CB8AC3E}">
        <p14:creationId xmlns:p14="http://schemas.microsoft.com/office/powerpoint/2010/main" val="185667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dern No. 20" pitchFamily="18" charset="0"/>
              </a:rPr>
              <a:t>Окно </a:t>
            </a:r>
            <a:r>
              <a:rPr lang="ru-RU" sz="2800" b="1" dirty="0">
                <a:solidFill>
                  <a:schemeClr val="tx1"/>
                </a:solidFill>
                <a:latin typeface="Modern No. 20" pitchFamily="18" charset="0"/>
              </a:rPr>
              <a:t>программы с отображением шкалы времени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09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0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rmAutofit/>
          </a:bodyPr>
          <a:lstStyle/>
          <a:p>
            <a:pPr algn="ctr">
              <a:buSzPct val="130000"/>
            </a:pPr>
            <a:r>
              <a:rPr lang="ru-RU" sz="2800" b="1" dirty="0" smtClean="0">
                <a:solidFill>
                  <a:schemeClr val="tx1"/>
                </a:solidFill>
                <a:latin typeface="Modern No. 20" pitchFamily="18" charset="0"/>
              </a:rPr>
              <a:t>Окно </a:t>
            </a:r>
            <a:r>
              <a:rPr lang="ru-RU" sz="2800" b="1" dirty="0">
                <a:solidFill>
                  <a:schemeClr val="tx1"/>
                </a:solidFill>
                <a:latin typeface="Modern No. 20" pitchFamily="18" charset="0"/>
              </a:rPr>
              <a:t>программы  с отображением шкалы </a:t>
            </a:r>
            <a:r>
              <a:rPr lang="ru-RU" sz="2800" b="1" dirty="0" err="1">
                <a:solidFill>
                  <a:schemeClr val="tx1"/>
                </a:solidFill>
                <a:latin typeface="Modern No. 20" pitchFamily="18" charset="0"/>
              </a:rPr>
              <a:t>раскадровки</a:t>
            </a:r>
            <a:endParaRPr lang="ru-RU" sz="2800" dirty="0">
              <a:solidFill>
                <a:schemeClr val="tx1"/>
              </a:solidFill>
              <a:latin typeface="Modern No. 20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6021288"/>
          </a:xfrm>
        </p:spPr>
      </p:pic>
    </p:spTree>
    <p:extLst>
      <p:ext uri="{BB962C8B-B14F-4D97-AF65-F5344CB8AC3E}">
        <p14:creationId xmlns:p14="http://schemas.microsoft.com/office/powerpoint/2010/main" val="293784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608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Modern No. 20" pitchFamily="18" charset="0"/>
              </a:rPr>
              <a:t>Импорт </a:t>
            </a:r>
            <a:r>
              <a:rPr lang="ru-RU" sz="3600" b="1" dirty="0" smtClean="0">
                <a:solidFill>
                  <a:schemeClr val="tx1"/>
                </a:solidFill>
                <a:latin typeface="Modern No. 20" pitchFamily="18" charset="0"/>
              </a:rPr>
              <a:t>видео:</a:t>
            </a:r>
            <a:br>
              <a:rPr lang="ru-RU" sz="3600" b="1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Modern No. 20" pitchFamily="18" charset="0"/>
              </a:rPr>
              <a:t>на левой панели кликаем по разделу </a:t>
            </a:r>
            <a:r>
              <a:rPr lang="ru-RU" sz="2200" b="1" dirty="0">
                <a:solidFill>
                  <a:schemeClr val="tx1"/>
                </a:solidFill>
                <a:latin typeface="Modern No. 20" pitchFamily="18" charset="0"/>
              </a:rPr>
              <a:t>«Импорт </a:t>
            </a:r>
            <a:r>
              <a:rPr lang="ru-RU" sz="2200" b="1" dirty="0" smtClean="0">
                <a:solidFill>
                  <a:schemeClr val="tx1"/>
                </a:solidFill>
                <a:latin typeface="Modern No. 20" pitchFamily="18" charset="0"/>
              </a:rPr>
              <a:t>видео», </a:t>
            </a:r>
            <a:br>
              <a:rPr lang="ru-RU" sz="2200" b="1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  <a:t>выбираем </a:t>
            </a:r>
            <a:r>
              <a:rPr lang="ru-RU" sz="2200" dirty="0">
                <a:solidFill>
                  <a:schemeClr val="tx1"/>
                </a:solidFill>
                <a:latin typeface="Modern No. 20" pitchFamily="18" charset="0"/>
              </a:rPr>
              <a:t>папку, в которой находятся подготовленные клипы </a:t>
            </a:r>
            <a:br>
              <a:rPr lang="ru-RU" sz="2200" dirty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Modern No. 20" pitchFamily="18" charset="0"/>
              </a:rPr>
              <a:t>(видео, фото и звуковой</a:t>
            </a:r>
            <a: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  <a:t>), отмечаем их, кликаем  </a:t>
            </a:r>
            <a:r>
              <a:rPr lang="ru-RU" sz="2200" b="1" dirty="0" smtClean="0">
                <a:solidFill>
                  <a:schemeClr val="tx1"/>
                </a:solidFill>
                <a:latin typeface="Modern No. 20" pitchFamily="18" charset="0"/>
              </a:rPr>
              <a:t>«Импорт», </a:t>
            </a:r>
            <a: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  <a:t>после чего файлы появятся </a:t>
            </a:r>
            <a:r>
              <a:rPr lang="ru-RU" sz="2200" dirty="0">
                <a:solidFill>
                  <a:schemeClr val="tx1"/>
                </a:solidFill>
                <a:latin typeface="Modern No. 20" pitchFamily="18" charset="0"/>
              </a:rPr>
              <a:t>на средней </a:t>
            </a:r>
            <a:r>
              <a:rPr lang="ru-RU" sz="2200" dirty="0" smtClean="0">
                <a:solidFill>
                  <a:schemeClr val="tx1"/>
                </a:solidFill>
                <a:latin typeface="Modern No. 20" pitchFamily="18" charset="0"/>
              </a:rPr>
              <a:t>панели (смотри следующий слайд)</a:t>
            </a:r>
            <a:r>
              <a:rPr lang="ru-RU" sz="2200" b="1" dirty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Modern No. 20" pitchFamily="18" charset="0"/>
              </a:rPr>
            </a:br>
            <a:endParaRPr lang="ru-RU" sz="2200" b="1" dirty="0">
              <a:solidFill>
                <a:schemeClr val="tx1"/>
              </a:solidFill>
              <a:latin typeface="Modern No. 20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3960440" cy="4752529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8840"/>
            <a:ext cx="4244280" cy="4774876"/>
          </a:xfrm>
        </p:spPr>
      </p:pic>
    </p:spTree>
    <p:extLst>
      <p:ext uri="{BB962C8B-B14F-4D97-AF65-F5344CB8AC3E}">
        <p14:creationId xmlns:p14="http://schemas.microsoft.com/office/powerpoint/2010/main" val="38707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2413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>После импортирования видеофайлы появились на средней панели. </a:t>
            </a:r>
            <a:b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>Левой клавишей мышки перетаскиваем их на шкалу. </a:t>
            </a:r>
            <a:b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</a:b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3"/>
            <a:ext cx="8568952" cy="5667116"/>
          </a:xfrm>
        </p:spPr>
      </p:pic>
    </p:spTree>
    <p:extLst>
      <p:ext uri="{BB962C8B-B14F-4D97-AF65-F5344CB8AC3E}">
        <p14:creationId xmlns:p14="http://schemas.microsoft.com/office/powerpoint/2010/main" val="990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73045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Modern No. 20" pitchFamily="18" charset="0"/>
              </a:rPr>
              <a:t>При использовании видео и музыкального файлов необходимо убрать звук клипа в используемом видеофайле.</a:t>
            </a:r>
            <a:br>
              <a:rPr lang="ru-RU" sz="24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Modern No. 20" pitchFamily="18" charset="0"/>
              </a:rPr>
              <a:t>представленном </a:t>
            </a:r>
            <a:r>
              <a:rPr lang="ru-RU" sz="2000" dirty="0" err="1">
                <a:solidFill>
                  <a:schemeClr val="tx1"/>
                </a:solidFill>
                <a:latin typeface="Modern No. 20" pitchFamily="18" charset="0"/>
              </a:rPr>
              <a:t>буктрейлере</a:t>
            </a:r>
            <a:r>
              <a:rPr lang="ru-RU" sz="2000" dirty="0">
                <a:solidFill>
                  <a:schemeClr val="tx1"/>
                </a:solidFill>
                <a:latin typeface="Modern No. 20" pitchFamily="18" charset="0"/>
              </a:rPr>
              <a:t>  использованы видеофайлы; </a:t>
            </a: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>для </a:t>
            </a:r>
            <a:r>
              <a:rPr lang="ru-RU" sz="2000" dirty="0">
                <a:solidFill>
                  <a:schemeClr val="tx1"/>
                </a:solidFill>
                <a:latin typeface="Modern No. 20" pitchFamily="18" charset="0"/>
              </a:rPr>
              <a:t>первого опыта создания </a:t>
            </a:r>
            <a:r>
              <a:rPr lang="ru-RU" sz="2000" dirty="0" err="1">
                <a:solidFill>
                  <a:schemeClr val="tx1"/>
                </a:solidFill>
                <a:latin typeface="Modern No. 20" pitchFamily="18" charset="0"/>
              </a:rPr>
              <a:t>буктрейлера</a:t>
            </a:r>
            <a:r>
              <a:rPr lang="ru-RU" sz="2000" dirty="0">
                <a:solidFill>
                  <a:schemeClr val="tx1"/>
                </a:solidFill>
                <a:latin typeface="Modern No. 20" pitchFamily="18" charset="0"/>
              </a:rPr>
              <a:t> этот  пункт </a:t>
            </a: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>(</a:t>
            </a:r>
            <a:r>
              <a:rPr lang="ru-RU" sz="2000" b="1" dirty="0" smtClean="0">
                <a:solidFill>
                  <a:schemeClr val="tx1"/>
                </a:solidFill>
                <a:latin typeface="Modern No. 20" pitchFamily="18" charset="0"/>
              </a:rPr>
              <a:t>«</a:t>
            </a:r>
            <a:r>
              <a:rPr lang="ru-RU" sz="2000" b="1" dirty="0">
                <a:solidFill>
                  <a:schemeClr val="tx1"/>
                </a:solidFill>
                <a:latin typeface="Modern No. 20" pitchFamily="18" charset="0"/>
              </a:rPr>
              <a:t>Импорт видео</a:t>
            </a:r>
            <a:r>
              <a:rPr lang="ru-RU" sz="2000" b="1" dirty="0" smtClean="0">
                <a:solidFill>
                  <a:schemeClr val="tx1"/>
                </a:solidFill>
                <a:latin typeface="Modern No. 20" pitchFamily="18" charset="0"/>
              </a:rPr>
              <a:t>»</a:t>
            </a: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>) </a:t>
            </a:r>
            <a:b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Modern No. 20" pitchFamily="18" charset="0"/>
              </a:rPr>
              <a:t>из </a:t>
            </a:r>
            <a:r>
              <a:rPr lang="ru-RU" sz="2000" dirty="0">
                <a:solidFill>
                  <a:schemeClr val="tx1"/>
                </a:solidFill>
                <a:latin typeface="Modern No. 20" pitchFamily="18" charset="0"/>
              </a:rPr>
              <a:t>раздела </a:t>
            </a:r>
            <a:r>
              <a:rPr lang="ru-RU" sz="2000" b="1" dirty="0">
                <a:solidFill>
                  <a:schemeClr val="tx1"/>
                </a:solidFill>
                <a:latin typeface="Modern No. 20" pitchFamily="18" charset="0"/>
              </a:rPr>
              <a:t>«Запись видео»  </a:t>
            </a:r>
            <a:r>
              <a:rPr lang="ru-RU" sz="2000" dirty="0">
                <a:solidFill>
                  <a:schemeClr val="tx1"/>
                </a:solidFill>
                <a:latin typeface="Modern No. 20" pitchFamily="18" charset="0"/>
              </a:rPr>
              <a:t>можно пропустить.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35163"/>
            <a:ext cx="8136904" cy="4806205"/>
          </a:xfrm>
        </p:spPr>
      </p:pic>
    </p:spTree>
    <p:extLst>
      <p:ext uri="{BB962C8B-B14F-4D97-AF65-F5344CB8AC3E}">
        <p14:creationId xmlns:p14="http://schemas.microsoft.com/office/powerpoint/2010/main" val="8635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9036496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Modern No. 20" pitchFamily="18" charset="0"/>
              </a:rPr>
              <a:t>Импорт изображений </a:t>
            </a:r>
            <a:r>
              <a:rPr lang="ru-RU" sz="3100" b="1" dirty="0" smtClean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Modern No. 20" pitchFamily="18" charset="0"/>
              </a:rPr>
              <a:t>(делаем по аналогии с импортом видео)</a:t>
            </a:r>
            <a:br>
              <a:rPr lang="ru-RU" sz="28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Modern No. 20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Modern No. 20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Modern No. 20" pitchFamily="18" charset="0"/>
              </a:rPr>
            </a:br>
            <a:endParaRPr lang="ru-RU" sz="27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3960440" cy="44610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84785"/>
            <a:ext cx="4734887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8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1666</TotalTime>
  <Words>232</Words>
  <Application>Microsoft Office PowerPoint</Application>
  <PresentationFormat>Экран (4:3)</PresentationFormat>
  <Paragraphs>38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Windows Movie Maker</vt:lpstr>
      <vt:lpstr>        Для запуска программы Windows Movie  Maker  выберите команду  Пуск/Все программы/Windows Movie  Maker  На экране появится окно, которое разделено на четыре панели.  Первый вариант – окно программы с отображением шкалы времени,  второй вариант – окно программы  с отображением шкалы раскадровки.</vt:lpstr>
      <vt:lpstr>     Рассмотрим редактор на примере одного из двух режимов окон Windows Movie  Maker  (окно программы  с отображением шкалы раскадровки) Слева в столбик расположены все команды, применяемые при изготовлении фильма, разделенные на три части:  Запись видео; Монтаж фильма; Завершение создания фильма. Вверху в центре может быть показан весь набор загруженных в программу клипов (видео, фото и звуковых). Внизу располагается панель раскадровки. Сюда мы будем перетаскивать мышкой добавляемые в фильм снимки, клипы, переходы и эффекты.  У этой панели есть другой режим отображения – шкала времени, предназначенный для более точного размещения клипов относительно друг друга. Вверху справа  в окошке, напоминающем Windows-проигрыватель, мы сможем увидеть предварительные результаты своей работы.</vt:lpstr>
      <vt:lpstr>Окно программы с отображением шкалы времени</vt:lpstr>
      <vt:lpstr>Окно программы  с отображением шкалы раскадровки</vt:lpstr>
      <vt:lpstr>     Импорт видео: на левой панели кликаем по разделу «Импорт видео»,  выбираем папку, в которой находятся подготовленные клипы  (видео, фото и звуковой), отмечаем их, кликаем  «Импорт», после чего файлы появятся на средней панели (смотри следующий слайд) </vt:lpstr>
      <vt:lpstr>После импортирования видеофайлы появились на средней панели.  Левой клавишей мышки перетаскиваем их на шкалу.  </vt:lpstr>
      <vt:lpstr>При использовании видео и музыкального файлов необходимо убрать звук клипа в используемом видеофайле. В представленном буктрейлере  использованы видеофайлы;  для первого опыта создания буктрейлера этот  пункт («Импорт видео»)  из раздела «Запись видео»  можно пропустить.</vt:lpstr>
      <vt:lpstr>      Импорт изображений  (делаем по аналогии с импортом видео)    </vt:lpstr>
      <vt:lpstr>В центральном окне появились импортированные файлы</vt:lpstr>
      <vt:lpstr>Из центрального окна программы перетаскиваем фотографии  с помощью левой клавиши мышки</vt:lpstr>
      <vt:lpstr>Импорт звука или музыки  (делаем по аналогии с импортом видео и изображений). После импортирования музыкальный файл появился на средней панели.  Левой клавишей мышки перетаскиваем его на шкалу.       </vt:lpstr>
      <vt:lpstr>Музыкальный файл перенесен на шкалу.  Если выбранный музыкальный файл больше видеоряда,  его необходимо обрезать. </vt:lpstr>
      <vt:lpstr>Установите указатель мышки на конце музыкального клипа, щелкните мышкой. Появятся метки в виде вертикальных черточек, которые будут определять текущее положение звукового клипа.</vt:lpstr>
      <vt:lpstr>Для плавного появления и исчезания звука используйте контекстное меню,  в котором помещены команды «Появление», «Исчезание» (или «Затихание»).  Они обеспечат быстрое, но плавное нарастание громкости и столь же быстрое и плавное её затихание.  </vt:lpstr>
      <vt:lpstr>Кликаем в левом столбике  «Монтаж фильма»/Просмотр видеоэффектов.  С помощью левой клавиши мышки перетаскиваем видеоэффект (в данном случае «замедление, в два раза») на квадратик со звездой в левом нижнем углу.   Удалить эффект можно, щелкнув правой клавишей мышки и запустив команду «Удалить эффекты». На одном клипе можно  использовать несколько эффектов, они будут работать совместно.</vt:lpstr>
      <vt:lpstr>Кликаем в левом столбике «Монтаж фильма»/Просмотр видеопереходов.   С помощью левой клавиши мышки добавляем видеопереходы,  расположенные на средней панели, на шкалу раскадровки  (между клипами на прямоугольник со стрелкой).  Несколько переходов одновременно использовать нельзя.</vt:lpstr>
      <vt:lpstr>Создание названий и титров Щелкаем по соответствующей строке в списке операций, получаем полный перечень: «название в начале», «название перед выбранным клипом», «название на выбранном клипе», «название после выбранного клипа», «титры в конце фильма».  Команда «Изменить шрифт и цвет текста»  позволяет внести коррективы в написание.  </vt:lpstr>
      <vt:lpstr>Команда «Изменить анимацию фильма»   позволит надписям на экране  «появляться из пустоты», «летать»» и т. д.  По окончании работы в данном разделе кликаем   «Готово, добавить название в фильм»  </vt:lpstr>
      <vt:lpstr>Титры в конце фильма В зависимости от выбранного типа надписи поле ввода текста может состоять из одной строки, из двух или же в виде целой таблицы (представленный вариант).  В данном варианте размер шрифта меняется в зависимости от того, в какой колонке он находится.</vt:lpstr>
      <vt:lpstr>Сохранение проекта Видеомонтаж – процесс длительный,  не стоит  забывать периодически сохранять свой проект.   Делать это лучше всего после завершения очередного этапа создания фильма.</vt:lpstr>
      <vt:lpstr>Сохранение фильма Когда проект фильма готов полностью, его необходимо сохранить, а затем воспроизводить с помощью любого проигрывателя на любом компьютере.  Задаем имя файла и его папку, щелкаем на кнопку «Далее» и мастер сохранения фильмов откроет следующее окно.  </vt:lpstr>
      <vt:lpstr>При первом  сохранении  фильма рекомендуется оставить выбранный по  умолчанию переключатель «Наилучшее качество воспроизведения на этом компьютере» (рекомендуется).   Затем, получив мастер – копию  фильма, можно повторить весь процесс сохранения с начала и, дойдя до данного окна, щелкнуть на ссылке   «Дополнительные параметры».   В открывшемся окне выберите необходимый вариант из предложенного списка. При необходимости отправки фильма по электронной почте выберите переключатель «Сжать до»  и  задайте нужный размер  с помощью настраиваемых полей. Лучше начать с минимального размера, а затем выполнить последовательно несколько сохранений фильма с увеличением размера файла, пока не будет получено приемлемое качество с оптимальным размером файла. Определившись с качеством сохранения файла, щелкните по кнопке «Сохранить», дождитесь, пока полоса индикации дойдет до конца,  после чего на экране появится окно запроса на просмотр нового фильма.  Для просмотра фильма в проигрывателе Windows  Media установите флажок «Воспроизвести фильм после нажатия кнопки «Готово»  и щелкните по кнопке «Готово».</vt:lpstr>
      <vt:lpstr>Орловский областной Центр книги </vt:lpstr>
    </vt:vector>
  </TitlesOfParts>
  <Company>pb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Movie Maker</dc:title>
  <dc:creator>metod6</dc:creator>
  <cp:lastModifiedBy>metod6</cp:lastModifiedBy>
  <cp:revision>61</cp:revision>
  <dcterms:created xsi:type="dcterms:W3CDTF">2013-03-18T05:29:53Z</dcterms:created>
  <dcterms:modified xsi:type="dcterms:W3CDTF">2013-03-21T13:01:55Z</dcterms:modified>
</cp:coreProperties>
</file>